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8" r:id="rId4"/>
    <p:sldId id="267" r:id="rId5"/>
    <p:sldId id="266" r:id="rId6"/>
    <p:sldId id="269" r:id="rId7"/>
    <p:sldId id="259" r:id="rId8"/>
    <p:sldId id="275" r:id="rId9"/>
    <p:sldId id="272" r:id="rId10"/>
    <p:sldId id="273" r:id="rId11"/>
    <p:sldId id="274" r:id="rId12"/>
    <p:sldId id="270" r:id="rId13"/>
    <p:sldId id="271" r:id="rId14"/>
    <p:sldId id="276" r:id="rId15"/>
    <p:sldId id="279" r:id="rId16"/>
    <p:sldId id="280" r:id="rId17"/>
    <p:sldId id="264"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8A8"/>
    <a:srgbClr val="FFB4D0"/>
    <a:srgbClr val="B34F4F"/>
    <a:srgbClr val="AE4949"/>
    <a:srgbClr val="88C946"/>
    <a:srgbClr val="D9D9D9"/>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5918" autoAdjust="0"/>
  </p:normalViewPr>
  <p:slideViewPr>
    <p:cSldViewPr snapToGrid="0" showGuides="1">
      <p:cViewPr varScale="1">
        <p:scale>
          <a:sx n="106" d="100"/>
          <a:sy n="106" d="100"/>
        </p:scale>
        <p:origin x="67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1EB00D7-D5FC-4EDF-B00F-E5528AB29263}" type="datetimeFigureOut">
              <a:rPr lang="he-IL" smtClean="0"/>
              <a:t>י"ז/אדר ב/תשפ"ד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6827CBB-55AC-489B-9088-914245434DA6}" type="slidenum">
              <a:rPr lang="he-IL" smtClean="0"/>
              <a:t>‹#›</a:t>
            </a:fld>
            <a:endParaRPr lang="he-IL"/>
          </a:p>
        </p:txBody>
      </p:sp>
    </p:spTree>
    <p:extLst>
      <p:ext uri="{BB962C8B-B14F-4D97-AF65-F5344CB8AC3E}">
        <p14:creationId xmlns:p14="http://schemas.microsoft.com/office/powerpoint/2010/main" val="4583285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926F-8EB3-47C7-86B8-0412E9497F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06FAFDF1-6A1C-4C83-9FF9-1086D1FC3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7DCBA856-C15E-4CBD-B372-838CD69F469F}"/>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5" name="Footer Placeholder 4">
            <a:extLst>
              <a:ext uri="{FF2B5EF4-FFF2-40B4-BE49-F238E27FC236}">
                <a16:creationId xmlns:a16="http://schemas.microsoft.com/office/drawing/2014/main" id="{27075075-9501-4F68-A441-19E683C911F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BEC5EB9C-F520-40F5-B084-85728B1E86D8}"/>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2844106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4274-D06A-4F8F-B013-E5E52E56D7AB}"/>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B705A539-C386-493A-A0A7-F960D1AD4A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DC63B730-B578-48FB-9B76-147DFEC78B4C}"/>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5" name="Footer Placeholder 4">
            <a:extLst>
              <a:ext uri="{FF2B5EF4-FFF2-40B4-BE49-F238E27FC236}">
                <a16:creationId xmlns:a16="http://schemas.microsoft.com/office/drawing/2014/main" id="{BE005205-F36C-4D8F-A3E7-0D0ED3CA47A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A2E210E-3A83-4BE0-8C92-7B6C465430E2}"/>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395080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A617A-A28E-4AE7-847B-D044CAFF64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16C697D-C4AB-4913-98AF-5A5D107368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C0C4B76-88AE-4483-B126-A367D98AE664}"/>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5" name="Footer Placeholder 4">
            <a:extLst>
              <a:ext uri="{FF2B5EF4-FFF2-40B4-BE49-F238E27FC236}">
                <a16:creationId xmlns:a16="http://schemas.microsoft.com/office/drawing/2014/main" id="{C1C4006E-DFCD-4D55-A0EA-3493494E566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59BA3E8-22A9-49E1-A3B0-5368515B86C5}"/>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393123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621C-84A5-4DBE-AA11-E00CDD172769}"/>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51363C17-DCFC-4B58-80C4-7327575217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3930430-7076-4201-B6C9-D848646B7D8F}"/>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5" name="Footer Placeholder 4">
            <a:extLst>
              <a:ext uri="{FF2B5EF4-FFF2-40B4-BE49-F238E27FC236}">
                <a16:creationId xmlns:a16="http://schemas.microsoft.com/office/drawing/2014/main" id="{2AB24262-0412-4D07-8526-DBB4FD6C867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1529CE8-3833-4F18-B64C-030415399A8D}"/>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406444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3EEA-00C3-4240-A3B0-88E60FB291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0CB8455F-74C0-4D2A-A22E-9DFC9BAB9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48BBE0-3F73-407D-BDA2-6058C626BC4F}"/>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5" name="Footer Placeholder 4">
            <a:extLst>
              <a:ext uri="{FF2B5EF4-FFF2-40B4-BE49-F238E27FC236}">
                <a16:creationId xmlns:a16="http://schemas.microsoft.com/office/drawing/2014/main" id="{517C1651-0D10-4AC9-844F-0B9C8A0E95E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FF6D987C-E86A-45B6-9560-D7BA4D3A4F9C}"/>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249311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EF4D-CBD3-4FE7-833E-24EB577ADADC}"/>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7C9B8A1C-98BF-45BD-8536-7C3B8B3A7E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D6F85749-B901-4BE0-91F0-4FBD87437A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D858AB3A-C357-4A6C-8779-6C2A4ECDECFA}"/>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6" name="Footer Placeholder 5">
            <a:extLst>
              <a:ext uri="{FF2B5EF4-FFF2-40B4-BE49-F238E27FC236}">
                <a16:creationId xmlns:a16="http://schemas.microsoft.com/office/drawing/2014/main" id="{A3ED90A1-81A9-476D-8B49-8E398293498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135AA221-F767-4EED-9040-60DC451C83B7}"/>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252537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C522-50DD-4DC1-A192-3777BA2E8397}"/>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FF41A789-9EA5-4911-92B1-7EBE3E4200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713C57-BF52-4803-A428-B06F14A1B9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ABB270EC-CF55-4C7B-8990-68A28FFD9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9C3DC0-ECA1-4D24-89DE-BB0899247D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D2CFE919-1C41-42CA-B460-8CA68EB54A22}"/>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8" name="Footer Placeholder 7">
            <a:extLst>
              <a:ext uri="{FF2B5EF4-FFF2-40B4-BE49-F238E27FC236}">
                <a16:creationId xmlns:a16="http://schemas.microsoft.com/office/drawing/2014/main" id="{AF13F550-A69A-4D35-9533-121127E46FA4}"/>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4925F5CE-D24C-4FB1-8001-5A464D65170A}"/>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422147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375E-8508-4E0A-9895-5A5604E15146}"/>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DFD59FEF-B0E8-4B89-AFDD-3825B043E66A}"/>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4" name="Footer Placeholder 3">
            <a:extLst>
              <a:ext uri="{FF2B5EF4-FFF2-40B4-BE49-F238E27FC236}">
                <a16:creationId xmlns:a16="http://schemas.microsoft.com/office/drawing/2014/main" id="{83A982E3-A4D2-4B00-9E02-D4DA0F7E29EB}"/>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DD4950E6-5BB1-45B3-8295-349CAC3C9D81}"/>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362460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BF323-F5E2-4E00-9BF7-F678B0870222}"/>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3" name="Footer Placeholder 2">
            <a:extLst>
              <a:ext uri="{FF2B5EF4-FFF2-40B4-BE49-F238E27FC236}">
                <a16:creationId xmlns:a16="http://schemas.microsoft.com/office/drawing/2014/main" id="{83BE41C0-FDDB-4182-99CF-B65D7F7E4D0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A2E66C0C-3791-4EEC-8604-41476CE9A122}"/>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348079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7250-07EA-43AE-A35A-49FD8896A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7E5B6F99-4E66-4615-B4FD-D0E13A4B0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EC949BC1-F2AC-40E9-BF23-AC7298D37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CCC7DC-517F-4696-9F40-C88FC48A22AB}"/>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6" name="Footer Placeholder 5">
            <a:extLst>
              <a:ext uri="{FF2B5EF4-FFF2-40B4-BE49-F238E27FC236}">
                <a16:creationId xmlns:a16="http://schemas.microsoft.com/office/drawing/2014/main" id="{FEED727E-FBFC-4F16-9C3A-3B5AD67A6FC7}"/>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390CE8E7-1D04-4A68-9C95-581BC75AC35A}"/>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244146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EBF8-644C-4286-BF1A-2BFC7FE93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3BD0837A-D93B-4379-9619-B1B89CAAB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9B5A6404-0D8B-4DD7-A8E2-0A4A23D5D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567AB9-CAD0-4C9E-A16D-A3F1E9C6ED4C}"/>
              </a:ext>
            </a:extLst>
          </p:cNvPr>
          <p:cNvSpPr>
            <a:spLocks noGrp="1"/>
          </p:cNvSpPr>
          <p:nvPr>
            <p:ph type="dt" sz="half" idx="10"/>
          </p:nvPr>
        </p:nvSpPr>
        <p:spPr/>
        <p:txBody>
          <a:bodyPr/>
          <a:lstStyle/>
          <a:p>
            <a:fld id="{D3FEDD88-8DA9-40DC-9071-6DCF4BE4E6DF}" type="datetimeFigureOut">
              <a:rPr lang="tr-TR" smtClean="0"/>
              <a:t>27.03.2024</a:t>
            </a:fld>
            <a:endParaRPr lang="tr-TR"/>
          </a:p>
        </p:txBody>
      </p:sp>
      <p:sp>
        <p:nvSpPr>
          <p:cNvPr id="6" name="Footer Placeholder 5">
            <a:extLst>
              <a:ext uri="{FF2B5EF4-FFF2-40B4-BE49-F238E27FC236}">
                <a16:creationId xmlns:a16="http://schemas.microsoft.com/office/drawing/2014/main" id="{BFE23114-7BD2-4E52-A046-26C14B1A0462}"/>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C2E56-9F46-4E53-A9F0-A32913035453}"/>
              </a:ext>
            </a:extLst>
          </p:cNvPr>
          <p:cNvSpPr>
            <a:spLocks noGrp="1"/>
          </p:cNvSpPr>
          <p:nvPr>
            <p:ph type="sldNum" sz="quarter" idx="12"/>
          </p:nvPr>
        </p:nvSpPr>
        <p:spPr/>
        <p:txBody>
          <a:bodyPr/>
          <a:lstStyle/>
          <a:p>
            <a:fld id="{B4541BBB-DF65-48E9-9FD3-65CB68E5CBAA}" type="slidenum">
              <a:rPr lang="tr-TR" smtClean="0"/>
              <a:t>‹#›</a:t>
            </a:fld>
            <a:endParaRPr lang="tr-TR"/>
          </a:p>
        </p:txBody>
      </p:sp>
    </p:spTree>
    <p:extLst>
      <p:ext uri="{BB962C8B-B14F-4D97-AF65-F5344CB8AC3E}">
        <p14:creationId xmlns:p14="http://schemas.microsoft.com/office/powerpoint/2010/main" val="210463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A9678-6463-430F-B31D-06B855734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8CA0458C-1F82-4AE9-99C2-1D9E45137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3FFE7F6-8356-4488-946C-60824ACAD9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EDD88-8DA9-40DC-9071-6DCF4BE4E6DF}" type="datetimeFigureOut">
              <a:rPr lang="tr-TR" smtClean="0"/>
              <a:t>27.03.2024</a:t>
            </a:fld>
            <a:endParaRPr lang="tr-TR"/>
          </a:p>
        </p:txBody>
      </p:sp>
      <p:sp>
        <p:nvSpPr>
          <p:cNvPr id="5" name="Footer Placeholder 4">
            <a:extLst>
              <a:ext uri="{FF2B5EF4-FFF2-40B4-BE49-F238E27FC236}">
                <a16:creationId xmlns:a16="http://schemas.microsoft.com/office/drawing/2014/main" id="{679E7EFF-2693-4FDB-BAC7-0A6543972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29061965-1002-4C79-AC24-788A71C42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41BBB-DF65-48E9-9FD3-65CB68E5CBAA}" type="slidenum">
              <a:rPr lang="tr-TR" smtClean="0"/>
              <a:t>‹#›</a:t>
            </a:fld>
            <a:endParaRPr lang="tr-TR"/>
          </a:p>
        </p:txBody>
      </p:sp>
    </p:spTree>
    <p:extLst>
      <p:ext uri="{BB962C8B-B14F-4D97-AF65-F5344CB8AC3E}">
        <p14:creationId xmlns:p14="http://schemas.microsoft.com/office/powerpoint/2010/main" val="2711682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vector graphics&#10;&#10;Description automatically generated">
            <a:extLst>
              <a:ext uri="{FF2B5EF4-FFF2-40B4-BE49-F238E27FC236}">
                <a16:creationId xmlns:a16="http://schemas.microsoft.com/office/drawing/2014/main" id="{1BF0F401-050B-4AE5-8624-D938C1248800}"/>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5316" y="5073651"/>
            <a:ext cx="1737360" cy="1737360"/>
          </a:xfrm>
          <a:prstGeom prst="rect">
            <a:avLst/>
          </a:prstGeom>
        </p:spPr>
      </p:pic>
      <p:grpSp>
        <p:nvGrpSpPr>
          <p:cNvPr id="11" name="Group 10">
            <a:extLst>
              <a:ext uri="{FF2B5EF4-FFF2-40B4-BE49-F238E27FC236}">
                <a16:creationId xmlns:a16="http://schemas.microsoft.com/office/drawing/2014/main" id="{1DB855FE-CDEB-40E5-AEBB-0E69EE73B11D}"/>
              </a:ext>
            </a:extLst>
          </p:cNvPr>
          <p:cNvGrpSpPr/>
          <p:nvPr/>
        </p:nvGrpSpPr>
        <p:grpSpPr>
          <a:xfrm>
            <a:off x="3191734" y="2807971"/>
            <a:ext cx="5821232" cy="1265555"/>
            <a:chOff x="3252233" y="2331721"/>
            <a:chExt cx="5821232" cy="1265555"/>
          </a:xfrm>
        </p:grpSpPr>
        <p:pic>
          <p:nvPicPr>
            <p:cNvPr id="5" name="Picture 4">
              <a:extLst>
                <a:ext uri="{FF2B5EF4-FFF2-40B4-BE49-F238E27FC236}">
                  <a16:creationId xmlns:a16="http://schemas.microsoft.com/office/drawing/2014/main" id="{868D2ADB-DCAA-49F5-B6A1-B8E81DA48D63}"/>
                </a:ext>
              </a:extLst>
            </p:cNvPr>
            <p:cNvPicPr>
              <a:picLocks noChangeAspect="1"/>
            </p:cNvPicPr>
            <p:nvPr/>
          </p:nvPicPr>
          <p:blipFill>
            <a:blip r:embed="rId3"/>
            <a:stretch>
              <a:fillRect/>
            </a:stretch>
          </p:blipFill>
          <p:spPr>
            <a:xfrm>
              <a:off x="3252233" y="2331721"/>
              <a:ext cx="1157132" cy="1097280"/>
            </a:xfrm>
            <a:prstGeom prst="rect">
              <a:avLst/>
            </a:prstGeom>
          </p:spPr>
        </p:pic>
        <p:sp>
          <p:nvSpPr>
            <p:cNvPr id="6" name="Title 1">
              <a:extLst>
                <a:ext uri="{FF2B5EF4-FFF2-40B4-BE49-F238E27FC236}">
                  <a16:creationId xmlns:a16="http://schemas.microsoft.com/office/drawing/2014/main" id="{6EF646E5-6F9F-4C85-8C56-17411005AF47}"/>
                </a:ext>
              </a:extLst>
            </p:cNvPr>
            <p:cNvSpPr txBox="1">
              <a:spLocks/>
            </p:cNvSpPr>
            <p:nvPr/>
          </p:nvSpPr>
          <p:spPr>
            <a:xfrm>
              <a:off x="4433732" y="2819401"/>
              <a:ext cx="4639733"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88C946"/>
                  </a:solidFill>
                  <a:latin typeface="DINPro" panose="020B0604020202020204" charset="0"/>
                </a:rPr>
                <a:t> How economical </a:t>
              </a:r>
              <a:endParaRPr lang="tr-TR" sz="4000" dirty="0">
                <a:solidFill>
                  <a:srgbClr val="88C946"/>
                </a:solidFill>
                <a:latin typeface="DINPro" panose="020B0604020202020204" charset="0"/>
              </a:endParaRPr>
            </a:p>
            <a:p>
              <a:r>
                <a:rPr lang="en-US" sz="4000" dirty="0">
                  <a:solidFill>
                    <a:srgbClr val="88C946"/>
                  </a:solidFill>
                  <a:latin typeface="DINPro" panose="020B0604020202020204" charset="0"/>
                </a:rPr>
                <a:t>is it?</a:t>
              </a:r>
              <a:endParaRPr lang="tr-TR" sz="4000" dirty="0">
                <a:solidFill>
                  <a:srgbClr val="88C946"/>
                </a:solidFill>
                <a:latin typeface="DINPro" panose="020B0604020202020204" charset="0"/>
              </a:endParaRPr>
            </a:p>
          </p:txBody>
        </p:sp>
        <p:cxnSp>
          <p:nvCxnSpPr>
            <p:cNvPr id="8" name="Straight Connector 7">
              <a:extLst>
                <a:ext uri="{FF2B5EF4-FFF2-40B4-BE49-F238E27FC236}">
                  <a16:creationId xmlns:a16="http://schemas.microsoft.com/office/drawing/2014/main" id="{E9268E8F-AA63-4522-A5E4-B2580014DF2B}"/>
                </a:ext>
              </a:extLst>
            </p:cNvPr>
            <p:cNvCxnSpPr>
              <a:cxnSpLocks/>
            </p:cNvCxnSpPr>
            <p:nvPr/>
          </p:nvCxnSpPr>
          <p:spPr>
            <a:xfrm>
              <a:off x="3276600" y="3393392"/>
              <a:ext cx="5467350" cy="0"/>
            </a:xfrm>
            <a:prstGeom prst="line">
              <a:avLst/>
            </a:prstGeom>
            <a:ln>
              <a:solidFill>
                <a:srgbClr val="88C946"/>
              </a:solidFill>
            </a:ln>
          </p:spPr>
          <p:style>
            <a:lnRef idx="3">
              <a:schemeClr val="accent6"/>
            </a:lnRef>
            <a:fillRef idx="0">
              <a:schemeClr val="accent6"/>
            </a:fillRef>
            <a:effectRef idx="2">
              <a:schemeClr val="accent6"/>
            </a:effectRef>
            <a:fontRef idx="minor">
              <a:schemeClr val="tx1"/>
            </a:fontRef>
          </p:style>
        </p:cxnSp>
      </p:grpSp>
      <p:pic>
        <p:nvPicPr>
          <p:cNvPr id="4" name="Picture 334438908">
            <a:extLst>
              <a:ext uri="{FF2B5EF4-FFF2-40B4-BE49-F238E27FC236}">
                <a16:creationId xmlns:a16="http://schemas.microsoft.com/office/drawing/2014/main" id="{4E8DD153-3F75-878D-B32D-A01832F28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96529"/>
            <a:ext cx="4438649" cy="951656"/>
          </a:xfrm>
          <a:prstGeom prst="rect">
            <a:avLst/>
          </a:prstGeom>
        </p:spPr>
      </p:pic>
    </p:spTree>
    <p:extLst>
      <p:ext uri="{BB962C8B-B14F-4D97-AF65-F5344CB8AC3E}">
        <p14:creationId xmlns:p14="http://schemas.microsoft.com/office/powerpoint/2010/main" val="249876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8" name="Title 1">
            <a:extLst>
              <a:ext uri="{FF2B5EF4-FFF2-40B4-BE49-F238E27FC236}">
                <a16:creationId xmlns:a16="http://schemas.microsoft.com/office/drawing/2014/main" id="{A325BA40-DB82-4A3B-AAAD-179933328022}"/>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Filtration Criterion</a:t>
            </a:r>
            <a:endParaRPr lang="tr-TR" sz="2400" dirty="0">
              <a:latin typeface="DINPro" panose="020B0604020202020204" charset="0"/>
            </a:endParaRPr>
          </a:p>
        </p:txBody>
      </p:sp>
      <p:sp>
        <p:nvSpPr>
          <p:cNvPr id="6" name="Title 1">
            <a:extLst>
              <a:ext uri="{FF2B5EF4-FFF2-40B4-BE49-F238E27FC236}">
                <a16:creationId xmlns:a16="http://schemas.microsoft.com/office/drawing/2014/main" id="{A2021DAF-B4F5-4674-B843-02C5CF00E71A}"/>
              </a:ext>
            </a:extLst>
          </p:cNvPr>
          <p:cNvSpPr txBox="1">
            <a:spLocks/>
          </p:cNvSpPr>
          <p:nvPr/>
        </p:nvSpPr>
        <p:spPr>
          <a:xfrm>
            <a:off x="600826" y="1611565"/>
            <a:ext cx="8259709" cy="457756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US" altLang="en-US" sz="1600" b="1" dirty="0">
              <a:latin typeface="DINPro" panose="02000503030000020003" pitchFamily="50" charset="0"/>
              <a:ea typeface="幼圆" pitchFamily="1" charset="-122"/>
            </a:endParaRPr>
          </a:p>
          <a:p>
            <a:pPr>
              <a:lnSpc>
                <a:spcPct val="150000"/>
              </a:lnSpc>
            </a:pPr>
            <a:endParaRPr lang="en-US" altLang="en-US" sz="1600" b="1" dirty="0">
              <a:latin typeface="DINPro" panose="02000503030000020003" pitchFamily="50" charset="0"/>
              <a:ea typeface="幼圆" pitchFamily="1" charset="-122"/>
            </a:endParaRPr>
          </a:p>
          <a:p>
            <a:pPr>
              <a:lnSpc>
                <a:spcPct val="150000"/>
              </a:lnSpc>
            </a:pPr>
            <a:endParaRPr lang="en-US" altLang="en-US" sz="1600" b="1" dirty="0">
              <a:latin typeface="DINPro" panose="02000503030000020003" pitchFamily="50" charset="0"/>
              <a:ea typeface="幼圆" pitchFamily="1" charset="-122"/>
            </a:endParaRPr>
          </a:p>
          <a:p>
            <a:pPr>
              <a:lnSpc>
                <a:spcPct val="150000"/>
              </a:lnSpc>
            </a:pPr>
            <a:r>
              <a:rPr lang="en-US" altLang="en-US" sz="1600" b="1" dirty="0">
                <a:latin typeface="DINPro" panose="02000503030000020003" pitchFamily="50" charset="0"/>
                <a:ea typeface="幼圆" pitchFamily="1" charset="-122"/>
              </a:rPr>
              <a:t>January 1, 2016:</a:t>
            </a:r>
          </a:p>
          <a:p>
            <a:pPr>
              <a:lnSpc>
                <a:spcPct val="150000"/>
              </a:lnSpc>
            </a:pPr>
            <a:r>
              <a:rPr lang="en-US" altLang="en-US" sz="1600" b="1" dirty="0">
                <a:latin typeface="DINPro" panose="02000503030000020003" pitchFamily="50" charset="0"/>
                <a:ea typeface="幼圆" pitchFamily="1" charset="-122"/>
              </a:rPr>
              <a:t>F = 0 when fully compliant with reference values;</a:t>
            </a:r>
          </a:p>
          <a:p>
            <a:pPr>
              <a:lnSpc>
                <a:spcPct val="150000"/>
              </a:lnSpc>
            </a:pPr>
            <a:r>
              <a:rPr lang="en-US" altLang="en-US" sz="1600" b="1" dirty="0">
                <a:latin typeface="DINPro" panose="02000503030000020003" pitchFamily="50" charset="0"/>
                <a:ea typeface="幼圆" pitchFamily="1" charset="-122"/>
              </a:rPr>
              <a:t>F = 160 when M5 filtration is not implemented;</a:t>
            </a:r>
          </a:p>
          <a:p>
            <a:pPr>
              <a:lnSpc>
                <a:spcPct val="150000"/>
              </a:lnSpc>
            </a:pPr>
            <a:r>
              <a:rPr lang="en-US" altLang="en-US" sz="1600" b="1" dirty="0">
                <a:latin typeface="DINPro" panose="02000503030000020003" pitchFamily="50" charset="0"/>
                <a:ea typeface="幼圆" pitchFamily="1" charset="-122"/>
              </a:rPr>
              <a:t>F = 200 when F7 filtration is not implemented;</a:t>
            </a:r>
          </a:p>
          <a:p>
            <a:pPr>
              <a:lnSpc>
                <a:spcPct val="150000"/>
              </a:lnSpc>
            </a:pPr>
            <a:r>
              <a:rPr lang="en-US" altLang="en-US" sz="1600" b="1" dirty="0">
                <a:latin typeface="DINPro" panose="02000503030000020003" pitchFamily="50" charset="0"/>
                <a:ea typeface="幼圆" pitchFamily="1" charset="-122"/>
              </a:rPr>
              <a:t>F = 360 when neither M5 nor F7 filtration is implemented.</a:t>
            </a:r>
          </a:p>
          <a:p>
            <a:pPr>
              <a:lnSpc>
                <a:spcPct val="150000"/>
              </a:lnSpc>
            </a:pPr>
            <a:endParaRPr lang="en-US" altLang="en-US" sz="1600" b="1" dirty="0">
              <a:latin typeface="DINPro" panose="02000503030000020003" pitchFamily="50" charset="0"/>
              <a:ea typeface="幼圆" pitchFamily="1" charset="-122"/>
            </a:endParaRPr>
          </a:p>
          <a:p>
            <a:pPr>
              <a:lnSpc>
                <a:spcPct val="150000"/>
              </a:lnSpc>
            </a:pPr>
            <a:r>
              <a:rPr lang="en-US" altLang="en-US" sz="1600" b="1" dirty="0">
                <a:latin typeface="DINPro" panose="02000503030000020003" pitchFamily="50" charset="0"/>
                <a:ea typeface="幼圆" pitchFamily="1" charset="-122"/>
              </a:rPr>
              <a:t>January 1, 2018:</a:t>
            </a:r>
          </a:p>
          <a:p>
            <a:pPr>
              <a:lnSpc>
                <a:spcPct val="150000"/>
              </a:lnSpc>
            </a:pPr>
            <a:r>
              <a:rPr lang="en-US" altLang="en-US" sz="1600" b="1" dirty="0">
                <a:latin typeface="DINPro" panose="02000503030000020003" pitchFamily="50" charset="0"/>
                <a:ea typeface="幼圆" pitchFamily="1" charset="-122"/>
              </a:rPr>
              <a:t>F = 150 when M5 filtration is not implemented;</a:t>
            </a:r>
          </a:p>
          <a:p>
            <a:pPr>
              <a:lnSpc>
                <a:spcPct val="150000"/>
              </a:lnSpc>
            </a:pPr>
            <a:r>
              <a:rPr lang="en-US" altLang="en-US" sz="1600" b="1" dirty="0">
                <a:latin typeface="DINPro" panose="02000503030000020003" pitchFamily="50" charset="0"/>
                <a:ea typeface="幼圆" pitchFamily="1" charset="-122"/>
              </a:rPr>
              <a:t>F = 190 when F7 filtration is not implemented;</a:t>
            </a:r>
          </a:p>
          <a:p>
            <a:pPr>
              <a:lnSpc>
                <a:spcPct val="150000"/>
              </a:lnSpc>
            </a:pPr>
            <a:r>
              <a:rPr lang="en-US" altLang="en-US" sz="1600" b="1" dirty="0">
                <a:latin typeface="DINPro" panose="02000503030000020003" pitchFamily="50" charset="0"/>
                <a:ea typeface="幼圆" pitchFamily="1" charset="-122"/>
              </a:rPr>
              <a:t>F = 340 when neither M5 nor F7 filtration is implemented.</a:t>
            </a:r>
            <a:endParaRPr lang="en-GB" altLang="en-US" sz="1600" dirty="0">
              <a:latin typeface="DINPro" panose="02000503030000020003" pitchFamily="50" charset="0"/>
              <a:ea typeface="幼圆" pitchFamily="1" charset="-122"/>
            </a:endParaRPr>
          </a:p>
        </p:txBody>
      </p:sp>
      <p:pic>
        <p:nvPicPr>
          <p:cNvPr id="3" name="Picture 334438908">
            <a:extLst>
              <a:ext uri="{FF2B5EF4-FFF2-40B4-BE49-F238E27FC236}">
                <a16:creationId xmlns:a16="http://schemas.microsoft.com/office/drawing/2014/main" id="{7FA79EEC-88B9-43B7-A584-2E59A01F2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6785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8" name="Title 1">
            <a:extLst>
              <a:ext uri="{FF2B5EF4-FFF2-40B4-BE49-F238E27FC236}">
                <a16:creationId xmlns:a16="http://schemas.microsoft.com/office/drawing/2014/main" id="{A325BA40-DB82-4A3B-AAAD-179933328022}"/>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pPr algn="ctr"/>
            <a:endParaRPr lang="en-US" sz="2400" dirty="0">
              <a:latin typeface="DINPro" panose="020B0604020202020204" charset="0"/>
            </a:endParaRPr>
          </a:p>
          <a:p>
            <a:pPr algn="ctr"/>
            <a:r>
              <a:rPr lang="en-US" sz="2400" dirty="0">
                <a:latin typeface="DINPro" panose="020B0604020202020204" charset="0"/>
              </a:rPr>
              <a:t>Filtration Criterion</a:t>
            </a:r>
          </a:p>
        </p:txBody>
      </p:sp>
      <p:pic>
        <p:nvPicPr>
          <p:cNvPr id="5" name="Picture 4" descr="A picture containing clothing, person, indoor, glass&#10;&#10;Description automatically generated">
            <a:extLst>
              <a:ext uri="{FF2B5EF4-FFF2-40B4-BE49-F238E27FC236}">
                <a16:creationId xmlns:a16="http://schemas.microsoft.com/office/drawing/2014/main" id="{8621B209-F87A-469E-9B20-6254A1965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85001"/>
            <a:ext cx="3373367" cy="4072999"/>
          </a:xfrm>
          <a:prstGeom prst="rect">
            <a:avLst/>
          </a:prstGeom>
        </p:spPr>
      </p:pic>
      <p:cxnSp>
        <p:nvCxnSpPr>
          <p:cNvPr id="7" name="Straight Arrow Connector 15">
            <a:extLst>
              <a:ext uri="{FF2B5EF4-FFF2-40B4-BE49-F238E27FC236}">
                <a16:creationId xmlns:a16="http://schemas.microsoft.com/office/drawing/2014/main" id="{5565FEDE-7D09-4B7C-955F-1DD270761C1F}"/>
              </a:ext>
            </a:extLst>
          </p:cNvPr>
          <p:cNvCxnSpPr>
            <a:cxnSpLocks/>
          </p:cNvCxnSpPr>
          <p:nvPr/>
        </p:nvCxnSpPr>
        <p:spPr>
          <a:xfrm>
            <a:off x="1793476" y="3416564"/>
            <a:ext cx="1969879" cy="334409"/>
          </a:xfrm>
          <a:prstGeom prst="bentConnector3">
            <a:avLst>
              <a:gd name="adj1" fmla="val 50000"/>
            </a:avLst>
          </a:prstGeom>
          <a:ln w="12700" cap="rnd">
            <a:solidFill>
              <a:schemeClr val="accent6">
                <a:lumMod val="60000"/>
                <a:lumOff val="40000"/>
              </a:schemeClr>
            </a:solidFill>
            <a:round/>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A9BD5B53-A30E-4849-9D64-70FCD6F1660A}"/>
              </a:ext>
            </a:extLst>
          </p:cNvPr>
          <p:cNvSpPr/>
          <p:nvPr/>
        </p:nvSpPr>
        <p:spPr>
          <a:xfrm>
            <a:off x="3855709" y="3462349"/>
            <a:ext cx="996450" cy="455317"/>
          </a:xfrm>
          <a:prstGeom prst="rect">
            <a:avLst/>
          </a:prstGeom>
        </p:spPr>
        <p:txBody>
          <a:bodyPr wrap="square">
            <a:spAutoFit/>
          </a:bodyPr>
          <a:lstStyle/>
          <a:p>
            <a:pPr lvl="0">
              <a:lnSpc>
                <a:spcPct val="150000"/>
              </a:lnSpc>
              <a:defRPr sz="1800">
                <a:solidFill>
                  <a:srgbClr val="000000"/>
                </a:solidFill>
              </a:defRPr>
            </a:pPr>
            <a:r>
              <a:rPr lang="en-US" dirty="0">
                <a:solidFill>
                  <a:srgbClr val="114A70"/>
                </a:solidFill>
                <a:latin typeface="DINPro" panose="02000503030000020003" pitchFamily="50" charset="0"/>
              </a:rPr>
              <a:t>&gt;10 µm</a:t>
            </a:r>
          </a:p>
        </p:txBody>
      </p:sp>
      <p:cxnSp>
        <p:nvCxnSpPr>
          <p:cNvPr id="11" name="Straight Arrow Connector 15">
            <a:extLst>
              <a:ext uri="{FF2B5EF4-FFF2-40B4-BE49-F238E27FC236}">
                <a16:creationId xmlns:a16="http://schemas.microsoft.com/office/drawing/2014/main" id="{BA95AEFB-BD71-46BF-B357-CC8E7722B184}"/>
              </a:ext>
            </a:extLst>
          </p:cNvPr>
          <p:cNvCxnSpPr>
            <a:cxnSpLocks/>
          </p:cNvCxnSpPr>
          <p:nvPr/>
        </p:nvCxnSpPr>
        <p:spPr>
          <a:xfrm>
            <a:off x="1686683" y="3948177"/>
            <a:ext cx="2075628" cy="337010"/>
          </a:xfrm>
          <a:prstGeom prst="bentConnector3">
            <a:avLst>
              <a:gd name="adj1" fmla="val 50000"/>
            </a:avLst>
          </a:prstGeom>
          <a:ln w="12700" cap="rnd">
            <a:solidFill>
              <a:schemeClr val="accent6">
                <a:lumMod val="60000"/>
                <a:lumOff val="40000"/>
              </a:schemeClr>
            </a:solidFill>
            <a:round/>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D5A02C48-A9A8-4B76-A9A4-0F4D58876048}"/>
              </a:ext>
            </a:extLst>
          </p:cNvPr>
          <p:cNvSpPr/>
          <p:nvPr/>
        </p:nvSpPr>
        <p:spPr>
          <a:xfrm>
            <a:off x="3963863" y="3988996"/>
            <a:ext cx="996450" cy="455317"/>
          </a:xfrm>
          <a:prstGeom prst="rect">
            <a:avLst/>
          </a:prstGeom>
        </p:spPr>
        <p:txBody>
          <a:bodyPr wrap="square">
            <a:spAutoFit/>
          </a:bodyPr>
          <a:lstStyle/>
          <a:p>
            <a:pPr lvl="0">
              <a:lnSpc>
                <a:spcPct val="150000"/>
              </a:lnSpc>
              <a:defRPr sz="1800">
                <a:solidFill>
                  <a:srgbClr val="000000"/>
                </a:solidFill>
              </a:defRPr>
            </a:pPr>
            <a:r>
              <a:rPr lang="en-US" dirty="0">
                <a:solidFill>
                  <a:srgbClr val="114A70"/>
                </a:solidFill>
                <a:latin typeface="DINPro" panose="02000503030000020003" pitchFamily="50" charset="0"/>
              </a:rPr>
              <a:t>10 µm</a:t>
            </a:r>
          </a:p>
        </p:txBody>
      </p:sp>
      <p:cxnSp>
        <p:nvCxnSpPr>
          <p:cNvPr id="13" name="Straight Arrow Connector 15">
            <a:extLst>
              <a:ext uri="{FF2B5EF4-FFF2-40B4-BE49-F238E27FC236}">
                <a16:creationId xmlns:a16="http://schemas.microsoft.com/office/drawing/2014/main" id="{D7A79EB7-A1BB-4BD2-A999-0EE29A7303C8}"/>
              </a:ext>
            </a:extLst>
          </p:cNvPr>
          <p:cNvCxnSpPr>
            <a:cxnSpLocks/>
          </p:cNvCxnSpPr>
          <p:nvPr/>
        </p:nvCxnSpPr>
        <p:spPr>
          <a:xfrm>
            <a:off x="1252603" y="4444313"/>
            <a:ext cx="2509708" cy="378184"/>
          </a:xfrm>
          <a:prstGeom prst="bentConnector3">
            <a:avLst>
              <a:gd name="adj1" fmla="val 50000"/>
            </a:avLst>
          </a:prstGeom>
          <a:ln w="12700" cap="rnd">
            <a:solidFill>
              <a:schemeClr val="accent6">
                <a:lumMod val="60000"/>
                <a:lumOff val="40000"/>
              </a:schemeClr>
            </a:solidFill>
            <a:round/>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76143EE2-1BE6-4416-A8F9-A4ED4B9BF685}"/>
              </a:ext>
            </a:extLst>
          </p:cNvPr>
          <p:cNvSpPr/>
          <p:nvPr/>
        </p:nvSpPr>
        <p:spPr>
          <a:xfrm>
            <a:off x="3963863" y="4432258"/>
            <a:ext cx="996450" cy="788036"/>
          </a:xfrm>
          <a:prstGeom prst="rect">
            <a:avLst/>
          </a:prstGeom>
        </p:spPr>
        <p:txBody>
          <a:bodyPr wrap="square">
            <a:spAutoFit/>
          </a:bodyPr>
          <a:lstStyle/>
          <a:p>
            <a:pPr lvl="0">
              <a:lnSpc>
                <a:spcPct val="150000"/>
              </a:lnSpc>
              <a:defRPr sz="1800">
                <a:solidFill>
                  <a:srgbClr val="000000"/>
                </a:solidFill>
              </a:defRPr>
            </a:pPr>
            <a:r>
              <a:rPr lang="en-US" sz="1400" b="1" dirty="0">
                <a:solidFill>
                  <a:srgbClr val="114A70"/>
                </a:solidFill>
                <a:latin typeface="DINPro" panose="02000503030000020003" pitchFamily="50" charset="0"/>
              </a:rPr>
              <a:t>Bronchus</a:t>
            </a:r>
            <a:endParaRPr lang="tr-TR" sz="1400" b="1" dirty="0">
              <a:solidFill>
                <a:srgbClr val="114A70"/>
              </a:solidFill>
              <a:latin typeface="DINPro" panose="02000503030000020003" pitchFamily="50" charset="0"/>
            </a:endParaRPr>
          </a:p>
          <a:p>
            <a:pPr lvl="0">
              <a:lnSpc>
                <a:spcPct val="150000"/>
              </a:lnSpc>
              <a:defRPr sz="1800">
                <a:solidFill>
                  <a:srgbClr val="000000"/>
                </a:solidFill>
              </a:defRPr>
            </a:pPr>
            <a:r>
              <a:rPr lang="en-US" dirty="0">
                <a:solidFill>
                  <a:srgbClr val="114A70"/>
                </a:solidFill>
                <a:latin typeface="DINPro" panose="02000503030000020003" pitchFamily="50" charset="0"/>
              </a:rPr>
              <a:t>2.5 µm</a:t>
            </a:r>
          </a:p>
        </p:txBody>
      </p:sp>
      <p:cxnSp>
        <p:nvCxnSpPr>
          <p:cNvPr id="15" name="Straight Arrow Connector 15">
            <a:extLst>
              <a:ext uri="{FF2B5EF4-FFF2-40B4-BE49-F238E27FC236}">
                <a16:creationId xmlns:a16="http://schemas.microsoft.com/office/drawing/2014/main" id="{0B0ABB0F-2DAE-4E01-93FE-115AB69BA176}"/>
              </a:ext>
            </a:extLst>
          </p:cNvPr>
          <p:cNvCxnSpPr>
            <a:cxnSpLocks/>
          </p:cNvCxnSpPr>
          <p:nvPr/>
        </p:nvCxnSpPr>
        <p:spPr>
          <a:xfrm>
            <a:off x="1033397" y="5303273"/>
            <a:ext cx="2728914" cy="401465"/>
          </a:xfrm>
          <a:prstGeom prst="bentConnector3">
            <a:avLst>
              <a:gd name="adj1" fmla="val 50000"/>
            </a:avLst>
          </a:prstGeom>
          <a:ln w="12700" cap="rnd">
            <a:solidFill>
              <a:schemeClr val="accent6">
                <a:lumMod val="60000"/>
                <a:lumOff val="40000"/>
              </a:schemeClr>
            </a:solidFill>
            <a:round/>
            <a:headEnd type="oval" w="med" len="med"/>
            <a:tailEnd type="oval" w="med" len="med"/>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2891299D-5BEA-45D2-863A-61C521DF97B0}"/>
              </a:ext>
            </a:extLst>
          </p:cNvPr>
          <p:cNvSpPr/>
          <p:nvPr/>
        </p:nvSpPr>
        <p:spPr>
          <a:xfrm>
            <a:off x="3963863" y="5303273"/>
            <a:ext cx="996450" cy="788036"/>
          </a:xfrm>
          <a:prstGeom prst="rect">
            <a:avLst/>
          </a:prstGeom>
        </p:spPr>
        <p:txBody>
          <a:bodyPr wrap="square">
            <a:spAutoFit/>
          </a:bodyPr>
          <a:lstStyle/>
          <a:p>
            <a:pPr lvl="0">
              <a:lnSpc>
                <a:spcPct val="150000"/>
              </a:lnSpc>
              <a:defRPr sz="1800">
                <a:solidFill>
                  <a:srgbClr val="000000"/>
                </a:solidFill>
              </a:defRPr>
            </a:pPr>
            <a:r>
              <a:rPr lang="en-US" sz="1400" b="1" dirty="0">
                <a:solidFill>
                  <a:srgbClr val="114A70"/>
                </a:solidFill>
                <a:latin typeface="DINPro" panose="02000503030000020003" pitchFamily="50" charset="0"/>
              </a:rPr>
              <a:t>Alveolus</a:t>
            </a:r>
            <a:endParaRPr lang="tr-TR" sz="1400" b="1" dirty="0">
              <a:solidFill>
                <a:srgbClr val="114A70"/>
              </a:solidFill>
              <a:latin typeface="DINPro" panose="02000503030000020003" pitchFamily="50" charset="0"/>
            </a:endParaRPr>
          </a:p>
          <a:p>
            <a:pPr lvl="0">
              <a:lnSpc>
                <a:spcPct val="150000"/>
              </a:lnSpc>
              <a:defRPr sz="1800">
                <a:solidFill>
                  <a:srgbClr val="000000"/>
                </a:solidFill>
              </a:defRPr>
            </a:pPr>
            <a:r>
              <a:rPr lang="en-US" dirty="0">
                <a:solidFill>
                  <a:srgbClr val="114A70"/>
                </a:solidFill>
                <a:latin typeface="DINPro" panose="02000503030000020003" pitchFamily="50" charset="0"/>
              </a:rPr>
              <a:t>1.0 µm</a:t>
            </a:r>
          </a:p>
        </p:txBody>
      </p:sp>
      <p:sp>
        <p:nvSpPr>
          <p:cNvPr id="17" name="Rectangle 16">
            <a:extLst>
              <a:ext uri="{FF2B5EF4-FFF2-40B4-BE49-F238E27FC236}">
                <a16:creationId xmlns:a16="http://schemas.microsoft.com/office/drawing/2014/main" id="{A37E1B8B-90A4-4D5F-B854-E1D6150C2C54}"/>
              </a:ext>
            </a:extLst>
          </p:cNvPr>
          <p:cNvSpPr/>
          <p:nvPr/>
        </p:nvSpPr>
        <p:spPr>
          <a:xfrm>
            <a:off x="0" y="1786176"/>
            <a:ext cx="2590628" cy="880369"/>
          </a:xfrm>
          <a:prstGeom prst="rect">
            <a:avLst/>
          </a:prstGeom>
          <a:solidFill>
            <a:schemeClr val="bg1"/>
          </a:solidFill>
        </p:spPr>
        <p:txBody>
          <a:bodyPr wrap="square">
            <a:spAutoFit/>
          </a:bodyPr>
          <a:lstStyle/>
          <a:p>
            <a:pPr lvl="0">
              <a:lnSpc>
                <a:spcPct val="150000"/>
              </a:lnSpc>
              <a:defRPr sz="1800">
                <a:solidFill>
                  <a:srgbClr val="000000"/>
                </a:solidFill>
              </a:defRPr>
            </a:pPr>
            <a:endParaRPr lang="en-US" dirty="0">
              <a:solidFill>
                <a:srgbClr val="114A70"/>
              </a:solidFill>
              <a:latin typeface="DINPro" panose="02000503030000020003" pitchFamily="50" charset="0"/>
            </a:endParaRPr>
          </a:p>
          <a:p>
            <a:pPr lvl="0">
              <a:lnSpc>
                <a:spcPct val="150000"/>
              </a:lnSpc>
              <a:defRPr sz="1800">
                <a:solidFill>
                  <a:srgbClr val="000000"/>
                </a:solidFill>
              </a:defRPr>
            </a:pPr>
            <a:r>
              <a:rPr lang="en-US" dirty="0">
                <a:solidFill>
                  <a:srgbClr val="114A70"/>
                </a:solidFill>
                <a:latin typeface="DINPro" panose="02000503030000020003" pitchFamily="50" charset="0"/>
              </a:rPr>
              <a:t>PARTICLE SIZE IN THE AIR</a:t>
            </a:r>
          </a:p>
        </p:txBody>
      </p:sp>
      <p:graphicFrame>
        <p:nvGraphicFramePr>
          <p:cNvPr id="18" name="Table 17">
            <a:extLst>
              <a:ext uri="{FF2B5EF4-FFF2-40B4-BE49-F238E27FC236}">
                <a16:creationId xmlns:a16="http://schemas.microsoft.com/office/drawing/2014/main" id="{E0D3B568-8841-4F45-AE10-B0FB646154AE}"/>
              </a:ext>
            </a:extLst>
          </p:cNvPr>
          <p:cNvGraphicFramePr>
            <a:graphicFrameLocks noGrp="1"/>
          </p:cNvGraphicFramePr>
          <p:nvPr>
            <p:extLst>
              <p:ext uri="{D42A27DB-BD31-4B8C-83A1-F6EECF244321}">
                <p14:modId xmlns:p14="http://schemas.microsoft.com/office/powerpoint/2010/main" val="4142152599"/>
              </p:ext>
            </p:extLst>
          </p:nvPr>
        </p:nvGraphicFramePr>
        <p:xfrm>
          <a:off x="5137016" y="3295649"/>
          <a:ext cx="6943687" cy="3038473"/>
        </p:xfrm>
        <a:graphic>
          <a:graphicData uri="http://schemas.openxmlformats.org/drawingml/2006/table">
            <a:tbl>
              <a:tblPr firstRow="1" bandRow="1">
                <a:tableStyleId>{5C22544A-7EE6-4342-B048-85BDC9FD1C3A}</a:tableStyleId>
              </a:tblPr>
              <a:tblGrid>
                <a:gridCol w="1860110">
                  <a:extLst>
                    <a:ext uri="{9D8B030D-6E8A-4147-A177-3AD203B41FA5}">
                      <a16:colId xmlns:a16="http://schemas.microsoft.com/office/drawing/2014/main" val="617116300"/>
                    </a:ext>
                  </a:extLst>
                </a:gridCol>
                <a:gridCol w="1862073">
                  <a:extLst>
                    <a:ext uri="{9D8B030D-6E8A-4147-A177-3AD203B41FA5}">
                      <a16:colId xmlns:a16="http://schemas.microsoft.com/office/drawing/2014/main" val="1884331665"/>
                    </a:ext>
                  </a:extLst>
                </a:gridCol>
                <a:gridCol w="1699689">
                  <a:extLst>
                    <a:ext uri="{9D8B030D-6E8A-4147-A177-3AD203B41FA5}">
                      <a16:colId xmlns:a16="http://schemas.microsoft.com/office/drawing/2014/main" val="710130239"/>
                    </a:ext>
                  </a:extLst>
                </a:gridCol>
                <a:gridCol w="1521815">
                  <a:extLst>
                    <a:ext uri="{9D8B030D-6E8A-4147-A177-3AD203B41FA5}">
                      <a16:colId xmlns:a16="http://schemas.microsoft.com/office/drawing/2014/main" val="3613897731"/>
                    </a:ext>
                  </a:extLst>
                </a:gridCol>
              </a:tblGrid>
              <a:tr h="686107">
                <a:tc>
                  <a:txBody>
                    <a:bodyPr/>
                    <a:lstStyle/>
                    <a:p>
                      <a:pPr algn="ctr"/>
                      <a:r>
                        <a:rPr lang="en-US" dirty="0">
                          <a:latin typeface="DINPro" panose="020B0604020202020204" charset="0"/>
                        </a:rPr>
                        <a:t>EN 779:2012</a:t>
                      </a:r>
                      <a:endParaRPr lang="tr-TR" dirty="0">
                        <a:latin typeface="DINPro" panose="020B0604020202020204" charset="0"/>
                      </a:endParaRPr>
                    </a:p>
                  </a:txBody>
                  <a:tcPr/>
                </a:tc>
                <a:tc gridSpan="3">
                  <a:txBody>
                    <a:bodyPr/>
                    <a:lstStyle/>
                    <a:p>
                      <a:pPr algn="ctr"/>
                      <a:r>
                        <a:rPr lang="en-US" dirty="0">
                          <a:latin typeface="DINPro" panose="020B0604020202020204" charset="0"/>
                        </a:rPr>
                        <a:t>EN ISO 16890: </a:t>
                      </a:r>
                      <a:r>
                        <a:rPr lang="en-US" b="0" i="0" dirty="0">
                          <a:solidFill>
                            <a:srgbClr val="ECECEC"/>
                          </a:solidFill>
                          <a:effectLst/>
                          <a:latin typeface="Söhne"/>
                        </a:rPr>
                        <a:t>Efficiency of the filter measured according to particle size</a:t>
                      </a:r>
                      <a:endParaRPr lang="tr-TR" dirty="0">
                        <a:latin typeface="DINPro" panose="020B0604020202020204" charset="0"/>
                      </a:endParaRP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658714162"/>
                  </a:ext>
                </a:extLst>
              </a:tr>
              <a:tr h="392061">
                <a:tc>
                  <a:txBody>
                    <a:bodyPr/>
                    <a:lstStyle/>
                    <a:p>
                      <a:pPr algn="ctr"/>
                      <a:r>
                        <a:rPr lang="en-US" dirty="0" err="1">
                          <a:latin typeface="DINPro" panose="020B0604020202020204" charset="0"/>
                        </a:rPr>
                        <a:t>Filt</a:t>
                      </a:r>
                      <a:r>
                        <a:rPr lang="tr-TR" dirty="0">
                          <a:latin typeface="DINPro" panose="020B0604020202020204" charset="0"/>
                        </a:rPr>
                        <a:t>er</a:t>
                      </a:r>
                      <a:r>
                        <a:rPr lang="en-US" dirty="0">
                          <a:latin typeface="DINPro" panose="020B0604020202020204" charset="0"/>
                        </a:rPr>
                        <a:t> </a:t>
                      </a:r>
                      <a:r>
                        <a:rPr lang="tr-TR" dirty="0">
                          <a:latin typeface="DINPro" panose="020B0604020202020204" charset="0"/>
                        </a:rPr>
                        <a:t>Class</a:t>
                      </a:r>
                    </a:p>
                  </a:txBody>
                  <a:tcPr>
                    <a:solidFill>
                      <a:schemeClr val="accent6">
                        <a:lumMod val="60000"/>
                        <a:lumOff val="40000"/>
                      </a:schemeClr>
                    </a:solidFill>
                  </a:tcPr>
                </a:tc>
                <a:tc>
                  <a:txBody>
                    <a:bodyPr/>
                    <a:lstStyle/>
                    <a:p>
                      <a:pPr algn="ctr"/>
                      <a:r>
                        <a:rPr lang="en-US" dirty="0">
                          <a:latin typeface="DINPro" panose="020B0604020202020204" charset="0"/>
                        </a:rPr>
                        <a:t>ePM</a:t>
                      </a:r>
                      <a:r>
                        <a:rPr lang="en-US" baseline="-25000" dirty="0">
                          <a:latin typeface="DINPro" panose="020B0604020202020204" charset="0"/>
                        </a:rPr>
                        <a:t>1</a:t>
                      </a:r>
                      <a:endParaRPr lang="tr-TR" baseline="-25000" dirty="0">
                        <a:latin typeface="DINPro" panose="020B0604020202020204" charset="0"/>
                      </a:endParaRPr>
                    </a:p>
                  </a:txBody>
                  <a:tcPr>
                    <a:solidFill>
                      <a:schemeClr val="accent6">
                        <a:lumMod val="60000"/>
                        <a:lumOff val="40000"/>
                      </a:schemeClr>
                    </a:solidFill>
                  </a:tcPr>
                </a:tc>
                <a:tc>
                  <a:txBody>
                    <a:bodyPr/>
                    <a:lstStyle/>
                    <a:p>
                      <a:pPr algn="ctr"/>
                      <a:r>
                        <a:rPr lang="en-US" dirty="0">
                          <a:latin typeface="DINPro" panose="020B0604020202020204" charset="0"/>
                        </a:rPr>
                        <a:t>ePM</a:t>
                      </a:r>
                      <a:r>
                        <a:rPr lang="en-US" baseline="-25000" dirty="0">
                          <a:latin typeface="DINPro" panose="020B0604020202020204" charset="0"/>
                        </a:rPr>
                        <a:t>2.5</a:t>
                      </a:r>
                      <a:endParaRPr lang="tr-TR" baseline="-25000" dirty="0">
                        <a:latin typeface="DINPro" panose="020B0604020202020204" charset="0"/>
                      </a:endParaRPr>
                    </a:p>
                  </a:txBody>
                  <a:tcPr>
                    <a:solidFill>
                      <a:schemeClr val="accent6">
                        <a:lumMod val="60000"/>
                        <a:lumOff val="40000"/>
                      </a:schemeClr>
                    </a:solidFill>
                  </a:tcPr>
                </a:tc>
                <a:tc>
                  <a:txBody>
                    <a:bodyPr/>
                    <a:lstStyle/>
                    <a:p>
                      <a:pPr algn="ctr"/>
                      <a:r>
                        <a:rPr lang="en-US" dirty="0">
                          <a:latin typeface="DINPro" panose="020B0604020202020204" charset="0"/>
                        </a:rPr>
                        <a:t>ePM</a:t>
                      </a:r>
                      <a:r>
                        <a:rPr lang="en-US" baseline="-25000" dirty="0">
                          <a:latin typeface="DINPro" panose="020B0604020202020204" charset="0"/>
                        </a:rPr>
                        <a:t>10</a:t>
                      </a:r>
                      <a:endParaRPr lang="tr-TR" baseline="-25000" dirty="0">
                        <a:latin typeface="DINPro" panose="020B0604020202020204" charset="0"/>
                      </a:endParaRPr>
                    </a:p>
                  </a:txBody>
                  <a:tcPr>
                    <a:solidFill>
                      <a:schemeClr val="accent6">
                        <a:lumMod val="60000"/>
                        <a:lumOff val="40000"/>
                      </a:schemeClr>
                    </a:solidFill>
                  </a:tcPr>
                </a:tc>
                <a:extLst>
                  <a:ext uri="{0D108BD9-81ED-4DB2-BD59-A6C34878D82A}">
                    <a16:rowId xmlns:a16="http://schemas.microsoft.com/office/drawing/2014/main" val="2071688365"/>
                  </a:ext>
                </a:extLst>
              </a:tr>
              <a:tr h="392061">
                <a:tc>
                  <a:txBody>
                    <a:bodyPr/>
                    <a:lstStyle/>
                    <a:p>
                      <a:pPr algn="ctr"/>
                      <a:r>
                        <a:rPr lang="en-US" dirty="0">
                          <a:latin typeface="DINPro" panose="020B0604020202020204" charset="0"/>
                        </a:rPr>
                        <a:t>M5</a:t>
                      </a:r>
                      <a:endParaRPr lang="tr-TR" dirty="0">
                        <a:latin typeface="DINPro" panose="020B0604020202020204" charset="0"/>
                      </a:endParaRPr>
                    </a:p>
                  </a:txBody>
                  <a:tcPr/>
                </a:tc>
                <a:tc>
                  <a:txBody>
                    <a:bodyPr/>
                    <a:lstStyle/>
                    <a:p>
                      <a:pPr algn="ctr"/>
                      <a:r>
                        <a:rPr lang="en-US" dirty="0">
                          <a:latin typeface="DINPro" panose="020B0604020202020204" charset="0"/>
                        </a:rPr>
                        <a:t>%5-%35</a:t>
                      </a:r>
                      <a:endParaRPr lang="tr-TR" dirty="0">
                        <a:latin typeface="DINPro" panose="020B0604020202020204" charset="0"/>
                      </a:endParaRPr>
                    </a:p>
                  </a:txBody>
                  <a:tcPr/>
                </a:tc>
                <a:tc>
                  <a:txBody>
                    <a:bodyPr/>
                    <a:lstStyle/>
                    <a:p>
                      <a:pPr algn="ctr"/>
                      <a:r>
                        <a:rPr lang="en-US" dirty="0">
                          <a:latin typeface="DINPro" panose="020B0604020202020204" charset="0"/>
                        </a:rPr>
                        <a:t>%10-%45</a:t>
                      </a:r>
                      <a:endParaRPr lang="tr-TR" dirty="0">
                        <a:latin typeface="DINPro" panose="020B0604020202020204" charset="0"/>
                      </a:endParaRPr>
                    </a:p>
                  </a:txBody>
                  <a:tcPr/>
                </a:tc>
                <a:tc>
                  <a:txBody>
                    <a:bodyPr/>
                    <a:lstStyle/>
                    <a:p>
                      <a:pPr algn="ctr"/>
                      <a:r>
                        <a:rPr lang="en-US" dirty="0">
                          <a:latin typeface="DINPro" panose="020B0604020202020204" charset="0"/>
                        </a:rPr>
                        <a:t>%40-%70</a:t>
                      </a:r>
                      <a:endParaRPr lang="tr-TR" dirty="0">
                        <a:latin typeface="DINPro" panose="020B0604020202020204" charset="0"/>
                      </a:endParaRPr>
                    </a:p>
                  </a:txBody>
                  <a:tcPr/>
                </a:tc>
                <a:extLst>
                  <a:ext uri="{0D108BD9-81ED-4DB2-BD59-A6C34878D82A}">
                    <a16:rowId xmlns:a16="http://schemas.microsoft.com/office/drawing/2014/main" val="444150476"/>
                  </a:ext>
                </a:extLst>
              </a:tr>
              <a:tr h="392061">
                <a:tc>
                  <a:txBody>
                    <a:bodyPr/>
                    <a:lstStyle/>
                    <a:p>
                      <a:pPr algn="ctr"/>
                      <a:r>
                        <a:rPr lang="en-US" dirty="0">
                          <a:latin typeface="DINPro" panose="020B0604020202020204" charset="0"/>
                        </a:rPr>
                        <a:t>M6</a:t>
                      </a:r>
                      <a:endParaRPr lang="tr-TR" dirty="0">
                        <a:latin typeface="DINPro" panose="020B0604020202020204" charset="0"/>
                      </a:endParaRPr>
                    </a:p>
                  </a:txBody>
                  <a:tcPr/>
                </a:tc>
                <a:tc>
                  <a:txBody>
                    <a:bodyPr/>
                    <a:lstStyle/>
                    <a:p>
                      <a:pPr algn="ctr"/>
                      <a:r>
                        <a:rPr lang="en-US" dirty="0">
                          <a:latin typeface="DINPro" panose="020B0604020202020204" charset="0"/>
                        </a:rPr>
                        <a:t>%10-%40</a:t>
                      </a:r>
                      <a:endParaRPr lang="tr-TR" dirty="0">
                        <a:latin typeface="DINPro" panose="020B0604020202020204" charset="0"/>
                      </a:endParaRPr>
                    </a:p>
                  </a:txBody>
                  <a:tcPr/>
                </a:tc>
                <a:tc>
                  <a:txBody>
                    <a:bodyPr/>
                    <a:lstStyle/>
                    <a:p>
                      <a:pPr algn="ctr"/>
                      <a:r>
                        <a:rPr lang="en-US" dirty="0">
                          <a:latin typeface="DINPro" panose="020B0604020202020204" charset="0"/>
                        </a:rPr>
                        <a:t>%20-%50</a:t>
                      </a:r>
                      <a:endParaRPr lang="tr-TR" dirty="0">
                        <a:latin typeface="DINPro" panose="020B0604020202020204" charset="0"/>
                      </a:endParaRPr>
                    </a:p>
                  </a:txBody>
                  <a:tcPr/>
                </a:tc>
                <a:tc>
                  <a:txBody>
                    <a:bodyPr/>
                    <a:lstStyle/>
                    <a:p>
                      <a:pPr algn="ctr"/>
                      <a:r>
                        <a:rPr lang="en-US" dirty="0">
                          <a:latin typeface="DINPro" panose="020B0604020202020204" charset="0"/>
                        </a:rPr>
                        <a:t>%60-%80</a:t>
                      </a:r>
                      <a:endParaRPr lang="tr-TR" dirty="0">
                        <a:latin typeface="DINPro" panose="020B0604020202020204" charset="0"/>
                      </a:endParaRPr>
                    </a:p>
                  </a:txBody>
                  <a:tcPr/>
                </a:tc>
                <a:extLst>
                  <a:ext uri="{0D108BD9-81ED-4DB2-BD59-A6C34878D82A}">
                    <a16:rowId xmlns:a16="http://schemas.microsoft.com/office/drawing/2014/main" val="2579677852"/>
                  </a:ext>
                </a:extLst>
              </a:tr>
              <a:tr h="392061">
                <a:tc>
                  <a:txBody>
                    <a:bodyPr/>
                    <a:lstStyle/>
                    <a:p>
                      <a:pPr algn="ctr"/>
                      <a:r>
                        <a:rPr lang="en-US" dirty="0">
                          <a:latin typeface="DINPro" panose="020B0604020202020204" charset="0"/>
                        </a:rPr>
                        <a:t>F7</a:t>
                      </a:r>
                      <a:endParaRPr lang="tr-TR" dirty="0">
                        <a:latin typeface="DINPro" panose="020B0604020202020204" charset="0"/>
                      </a:endParaRPr>
                    </a:p>
                  </a:txBody>
                  <a:tcPr/>
                </a:tc>
                <a:tc>
                  <a:txBody>
                    <a:bodyPr/>
                    <a:lstStyle/>
                    <a:p>
                      <a:pPr algn="ctr"/>
                      <a:r>
                        <a:rPr lang="en-US" dirty="0">
                          <a:latin typeface="DINPro" panose="020B0604020202020204" charset="0"/>
                        </a:rPr>
                        <a:t>%40-%65</a:t>
                      </a:r>
                      <a:endParaRPr lang="tr-TR" dirty="0">
                        <a:latin typeface="DINPro" panose="020B0604020202020204" charset="0"/>
                      </a:endParaRPr>
                    </a:p>
                  </a:txBody>
                  <a:tcPr/>
                </a:tc>
                <a:tc>
                  <a:txBody>
                    <a:bodyPr/>
                    <a:lstStyle/>
                    <a:p>
                      <a:pPr algn="ctr"/>
                      <a:r>
                        <a:rPr lang="en-US" dirty="0">
                          <a:latin typeface="DINPro" panose="020B0604020202020204" charset="0"/>
                        </a:rPr>
                        <a:t>%65-%75</a:t>
                      </a:r>
                      <a:endParaRPr lang="tr-TR" dirty="0">
                        <a:latin typeface="DINPro" panose="020B0604020202020204" charset="0"/>
                      </a:endParaRPr>
                    </a:p>
                  </a:txBody>
                  <a:tcPr/>
                </a:tc>
                <a:tc>
                  <a:txBody>
                    <a:bodyPr/>
                    <a:lstStyle/>
                    <a:p>
                      <a:pPr algn="ctr"/>
                      <a:r>
                        <a:rPr lang="en-US" dirty="0">
                          <a:latin typeface="DINPro" panose="020B0604020202020204" charset="0"/>
                        </a:rPr>
                        <a:t>%80-%90</a:t>
                      </a:r>
                      <a:endParaRPr lang="tr-TR" dirty="0">
                        <a:latin typeface="DINPro" panose="020B0604020202020204" charset="0"/>
                      </a:endParaRPr>
                    </a:p>
                  </a:txBody>
                  <a:tcPr/>
                </a:tc>
                <a:extLst>
                  <a:ext uri="{0D108BD9-81ED-4DB2-BD59-A6C34878D82A}">
                    <a16:rowId xmlns:a16="http://schemas.microsoft.com/office/drawing/2014/main" val="3906690797"/>
                  </a:ext>
                </a:extLst>
              </a:tr>
              <a:tr h="392061">
                <a:tc>
                  <a:txBody>
                    <a:bodyPr/>
                    <a:lstStyle/>
                    <a:p>
                      <a:pPr algn="ctr"/>
                      <a:r>
                        <a:rPr lang="en-US" dirty="0">
                          <a:latin typeface="DINPro" panose="020B0604020202020204" charset="0"/>
                        </a:rPr>
                        <a:t>F8</a:t>
                      </a:r>
                      <a:endParaRPr lang="tr-TR" dirty="0">
                        <a:latin typeface="DINPro" panose="020B0604020202020204" charset="0"/>
                      </a:endParaRPr>
                    </a:p>
                  </a:txBody>
                  <a:tcPr/>
                </a:tc>
                <a:tc>
                  <a:txBody>
                    <a:bodyPr/>
                    <a:lstStyle/>
                    <a:p>
                      <a:pPr algn="ctr"/>
                      <a:r>
                        <a:rPr lang="en-US" dirty="0">
                          <a:latin typeface="DINPro" panose="020B0604020202020204" charset="0"/>
                        </a:rPr>
                        <a:t>%65-%90</a:t>
                      </a:r>
                      <a:endParaRPr lang="tr-TR" dirty="0">
                        <a:latin typeface="DINPro" panose="020B0604020202020204" charset="0"/>
                      </a:endParaRPr>
                    </a:p>
                  </a:txBody>
                  <a:tcPr/>
                </a:tc>
                <a:tc>
                  <a:txBody>
                    <a:bodyPr/>
                    <a:lstStyle/>
                    <a:p>
                      <a:pPr algn="ctr"/>
                      <a:r>
                        <a:rPr lang="en-US" dirty="0">
                          <a:latin typeface="DINPro" panose="020B0604020202020204" charset="0"/>
                        </a:rPr>
                        <a:t>%75-%95</a:t>
                      </a:r>
                      <a:endParaRPr lang="tr-TR" dirty="0">
                        <a:latin typeface="DINPro" panose="020B0604020202020204" charset="0"/>
                      </a:endParaRPr>
                    </a:p>
                  </a:txBody>
                  <a:tcPr/>
                </a:tc>
                <a:tc>
                  <a:txBody>
                    <a:bodyPr/>
                    <a:lstStyle/>
                    <a:p>
                      <a:pPr algn="ctr"/>
                      <a:r>
                        <a:rPr lang="en-US" dirty="0">
                          <a:latin typeface="DINPro" panose="020B0604020202020204" charset="0"/>
                        </a:rPr>
                        <a:t>%90-%100</a:t>
                      </a:r>
                      <a:endParaRPr lang="tr-TR" dirty="0">
                        <a:latin typeface="DINPro" panose="020B0604020202020204" charset="0"/>
                      </a:endParaRPr>
                    </a:p>
                  </a:txBody>
                  <a:tcPr/>
                </a:tc>
                <a:extLst>
                  <a:ext uri="{0D108BD9-81ED-4DB2-BD59-A6C34878D82A}">
                    <a16:rowId xmlns:a16="http://schemas.microsoft.com/office/drawing/2014/main" val="3820757285"/>
                  </a:ext>
                </a:extLst>
              </a:tr>
              <a:tr h="392061">
                <a:tc>
                  <a:txBody>
                    <a:bodyPr/>
                    <a:lstStyle/>
                    <a:p>
                      <a:pPr algn="ctr"/>
                      <a:r>
                        <a:rPr lang="en-US" dirty="0">
                          <a:latin typeface="DINPro" panose="020B0604020202020204" charset="0"/>
                        </a:rPr>
                        <a:t>F9</a:t>
                      </a:r>
                      <a:endParaRPr lang="tr-TR" dirty="0">
                        <a:latin typeface="DINPro" panose="020B0604020202020204" charset="0"/>
                      </a:endParaRPr>
                    </a:p>
                  </a:txBody>
                  <a:tcPr/>
                </a:tc>
                <a:tc>
                  <a:txBody>
                    <a:bodyPr/>
                    <a:lstStyle/>
                    <a:p>
                      <a:pPr algn="ctr"/>
                      <a:r>
                        <a:rPr lang="en-US" dirty="0">
                          <a:latin typeface="DINPro" panose="020B0604020202020204" charset="0"/>
                        </a:rPr>
                        <a:t>%80-%90</a:t>
                      </a:r>
                      <a:endParaRPr lang="tr-TR" dirty="0">
                        <a:latin typeface="DINPro" panose="020B0604020202020204" charset="0"/>
                      </a:endParaRPr>
                    </a:p>
                  </a:txBody>
                  <a:tcPr/>
                </a:tc>
                <a:tc>
                  <a:txBody>
                    <a:bodyPr/>
                    <a:lstStyle/>
                    <a:p>
                      <a:pPr algn="ctr"/>
                      <a:r>
                        <a:rPr lang="en-US" dirty="0">
                          <a:latin typeface="DINPro" panose="020B0604020202020204" charset="0"/>
                        </a:rPr>
                        <a:t>%85-%95</a:t>
                      </a:r>
                      <a:endParaRPr lang="tr-TR" dirty="0">
                        <a:latin typeface="DINPro" panose="020B0604020202020204" charset="0"/>
                      </a:endParaRPr>
                    </a:p>
                  </a:txBody>
                  <a:tcPr/>
                </a:tc>
                <a:tc>
                  <a:txBody>
                    <a:bodyPr/>
                    <a:lstStyle/>
                    <a:p>
                      <a:pPr algn="ctr"/>
                      <a:r>
                        <a:rPr lang="en-US" dirty="0">
                          <a:latin typeface="DINPro" panose="020B0604020202020204" charset="0"/>
                        </a:rPr>
                        <a:t>%90-%100</a:t>
                      </a:r>
                      <a:endParaRPr lang="tr-TR" dirty="0">
                        <a:latin typeface="DINPro" panose="020B0604020202020204" charset="0"/>
                      </a:endParaRPr>
                    </a:p>
                  </a:txBody>
                  <a:tcPr/>
                </a:tc>
                <a:extLst>
                  <a:ext uri="{0D108BD9-81ED-4DB2-BD59-A6C34878D82A}">
                    <a16:rowId xmlns:a16="http://schemas.microsoft.com/office/drawing/2014/main" val="683302507"/>
                  </a:ext>
                </a:extLst>
              </a:tr>
            </a:tbl>
          </a:graphicData>
        </a:graphic>
      </p:graphicFrame>
      <p:pic>
        <p:nvPicPr>
          <p:cNvPr id="3" name="Picture 334438908">
            <a:extLst>
              <a:ext uri="{FF2B5EF4-FFF2-40B4-BE49-F238E27FC236}">
                <a16:creationId xmlns:a16="http://schemas.microsoft.com/office/drawing/2014/main" id="{BB141E0C-A828-DC72-4644-B28E8EDFEE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136638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8" name="Title 1">
            <a:extLst>
              <a:ext uri="{FF2B5EF4-FFF2-40B4-BE49-F238E27FC236}">
                <a16:creationId xmlns:a16="http://schemas.microsoft.com/office/drawing/2014/main" id="{A325BA40-DB82-4A3B-AAAD-179933328022}"/>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Calculation of Internal Specific Fan Power (</a:t>
            </a:r>
            <a:r>
              <a:rPr lang="en-US" sz="2400" dirty="0" err="1">
                <a:latin typeface="DINPro" panose="020B0604020202020204" charset="0"/>
              </a:rPr>
              <a:t>SFPint</a:t>
            </a:r>
            <a:r>
              <a:rPr lang="en-US" sz="2400" dirty="0">
                <a:latin typeface="DINPro" panose="020B0604020202020204" charset="0"/>
              </a:rPr>
              <a:t>)</a:t>
            </a:r>
            <a:endParaRPr lang="tr-TR" sz="2400" dirty="0">
              <a:latin typeface="DINPro" panose="020B0604020202020204" charset="0"/>
            </a:endParaRPr>
          </a:p>
        </p:txBody>
      </p:sp>
      <p:sp>
        <p:nvSpPr>
          <p:cNvPr id="6" name="Title 1">
            <a:extLst>
              <a:ext uri="{FF2B5EF4-FFF2-40B4-BE49-F238E27FC236}">
                <a16:creationId xmlns:a16="http://schemas.microsoft.com/office/drawing/2014/main" id="{A2021DAF-B4F5-4674-B843-02C5CF00E71A}"/>
              </a:ext>
            </a:extLst>
          </p:cNvPr>
          <p:cNvSpPr txBox="1">
            <a:spLocks/>
          </p:cNvSpPr>
          <p:nvPr/>
        </p:nvSpPr>
        <p:spPr>
          <a:xfrm>
            <a:off x="600826" y="2428875"/>
            <a:ext cx="4860173" cy="37602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Clr>
                <a:srgbClr val="FF0000"/>
              </a:buClr>
              <a:buSzPct val="125000"/>
            </a:pPr>
            <a:r>
              <a:rPr lang="en-US" sz="1600" dirty="0">
                <a:latin typeface="DINPro" panose="020B0604020202020204" charset="0"/>
              </a:rPr>
              <a:t>SFP: Specific Fan Power (W/m3s-1)</a:t>
            </a:r>
          </a:p>
          <a:p>
            <a:pPr>
              <a:lnSpc>
                <a:spcPct val="150000"/>
              </a:lnSpc>
              <a:buClr>
                <a:srgbClr val="FF0000"/>
              </a:buClr>
              <a:buSzPct val="125000"/>
            </a:pPr>
            <a:endParaRPr lang="en-US" sz="1600" dirty="0">
              <a:latin typeface="DINPro" panose="020B0604020202020204" charset="0"/>
            </a:endParaRPr>
          </a:p>
          <a:p>
            <a:pPr>
              <a:lnSpc>
                <a:spcPct val="150000"/>
              </a:lnSpc>
              <a:buClr>
                <a:srgbClr val="FF0000"/>
              </a:buClr>
              <a:buSzPct val="125000"/>
            </a:pPr>
            <a:r>
              <a:rPr lang="en-US" sz="1600" dirty="0">
                <a:latin typeface="DINPro" panose="020B0604020202020204" charset="0"/>
              </a:rPr>
              <a:t>According to EN 13779, the SFP value is calculated as the ratio of the </a:t>
            </a:r>
            <a:r>
              <a:rPr lang="tr-TR" sz="1600" dirty="0" err="1">
                <a:latin typeface="DINPro" panose="020B0604020202020204" charset="0"/>
              </a:rPr>
              <a:t>airflow</a:t>
            </a:r>
            <a:r>
              <a:rPr lang="en-US" sz="1600" dirty="0">
                <a:latin typeface="DINPro" panose="020B0604020202020204" charset="0"/>
              </a:rPr>
              <a:t> provided by the unit to the power consumed by the fans. In the </a:t>
            </a:r>
            <a:r>
              <a:rPr lang="en-US" sz="1600" dirty="0" err="1">
                <a:latin typeface="DINPro" panose="020B0604020202020204" charset="0"/>
              </a:rPr>
              <a:t>Ecodesign</a:t>
            </a:r>
            <a:r>
              <a:rPr lang="en-US" sz="1600" dirty="0">
                <a:latin typeface="DINPro" panose="020B0604020202020204" charset="0"/>
              </a:rPr>
              <a:t> directive, the SFP value is redefined as </a:t>
            </a:r>
            <a:r>
              <a:rPr lang="en-US" sz="1600" dirty="0" err="1">
                <a:latin typeface="DINPro" panose="020B0604020202020204" charset="0"/>
              </a:rPr>
              <a:t>SFPint</a:t>
            </a:r>
            <a:r>
              <a:rPr lang="en-US" sz="1600" dirty="0">
                <a:latin typeface="DINPro" panose="020B0604020202020204" charset="0"/>
              </a:rPr>
              <a:t>.</a:t>
            </a:r>
          </a:p>
          <a:p>
            <a:pPr>
              <a:lnSpc>
                <a:spcPct val="150000"/>
              </a:lnSpc>
              <a:buClr>
                <a:srgbClr val="FF0000"/>
              </a:buClr>
              <a:buSzPct val="125000"/>
            </a:pPr>
            <a:endParaRPr lang="en-US" sz="1600" dirty="0">
              <a:latin typeface="DINPro" panose="020B0604020202020204" charset="0"/>
            </a:endParaRPr>
          </a:p>
          <a:p>
            <a:pPr>
              <a:lnSpc>
                <a:spcPct val="150000"/>
              </a:lnSpc>
              <a:buClr>
                <a:srgbClr val="FF0000"/>
              </a:buClr>
              <a:buSzPct val="125000"/>
            </a:pPr>
            <a:r>
              <a:rPr lang="en-US" sz="1600" dirty="0">
                <a:latin typeface="DINPro" panose="020B0604020202020204" charset="0"/>
              </a:rPr>
              <a:t>The </a:t>
            </a:r>
            <a:r>
              <a:rPr lang="en-US" sz="1600" dirty="0" err="1">
                <a:latin typeface="DINPro" panose="020B0604020202020204" charset="0"/>
              </a:rPr>
              <a:t>SFPint</a:t>
            </a:r>
            <a:r>
              <a:rPr lang="en-US" sz="1600" dirty="0">
                <a:latin typeface="DINPro" panose="020B0604020202020204" charset="0"/>
              </a:rPr>
              <a:t> value is related to the performance of the components used in the </a:t>
            </a:r>
            <a:r>
              <a:rPr lang="tr-TR" sz="1600" dirty="0" err="1">
                <a:latin typeface="DINPro" panose="020B0604020202020204" charset="0"/>
              </a:rPr>
              <a:t>unit</a:t>
            </a:r>
            <a:r>
              <a:rPr lang="en-US" sz="1600" dirty="0">
                <a:latin typeface="DINPro" panose="020B0604020202020204" charset="0"/>
              </a:rPr>
              <a:t> design and does not account for potential inefficiencies in the duct system, thus providing a more accurate comparison between </a:t>
            </a:r>
            <a:r>
              <a:rPr lang="tr-TR" sz="1600" dirty="0" err="1">
                <a:latin typeface="DINPro" panose="020B0604020202020204" charset="0"/>
              </a:rPr>
              <a:t>units</a:t>
            </a:r>
            <a:r>
              <a:rPr lang="en-US" sz="1600" dirty="0">
                <a:latin typeface="DINPro" panose="020B0604020202020204" charset="0"/>
              </a:rPr>
              <a:t>.</a:t>
            </a:r>
          </a:p>
        </p:txBody>
      </p:sp>
      <p:pic>
        <p:nvPicPr>
          <p:cNvPr id="4" name="Picture 3">
            <a:extLst>
              <a:ext uri="{FF2B5EF4-FFF2-40B4-BE49-F238E27FC236}">
                <a16:creationId xmlns:a16="http://schemas.microsoft.com/office/drawing/2014/main" id="{C1923C47-99B1-B0A0-2121-69B319F93F25}"/>
              </a:ext>
            </a:extLst>
          </p:cNvPr>
          <p:cNvPicPr>
            <a:picLocks noChangeAspect="1"/>
          </p:cNvPicPr>
          <p:nvPr/>
        </p:nvPicPr>
        <p:blipFill>
          <a:blip r:embed="rId3"/>
          <a:stretch>
            <a:fillRect/>
          </a:stretch>
        </p:blipFill>
        <p:spPr>
          <a:xfrm>
            <a:off x="5596548" y="2238375"/>
            <a:ext cx="6322479" cy="4505325"/>
          </a:xfrm>
          <a:prstGeom prst="rect">
            <a:avLst/>
          </a:prstGeom>
        </p:spPr>
      </p:pic>
      <p:pic>
        <p:nvPicPr>
          <p:cNvPr id="2" name="Picture 334438908">
            <a:extLst>
              <a:ext uri="{FF2B5EF4-FFF2-40B4-BE49-F238E27FC236}">
                <a16:creationId xmlns:a16="http://schemas.microsoft.com/office/drawing/2014/main" id="{407BE26D-2CE0-4561-705A-F57775A0B8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206054"/>
            <a:ext cx="4438649" cy="951656"/>
          </a:xfrm>
          <a:prstGeom prst="rect">
            <a:avLst/>
          </a:prstGeom>
        </p:spPr>
      </p:pic>
    </p:spTree>
    <p:extLst>
      <p:ext uri="{BB962C8B-B14F-4D97-AF65-F5344CB8AC3E}">
        <p14:creationId xmlns:p14="http://schemas.microsoft.com/office/powerpoint/2010/main" val="14272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8" name="Title 1">
            <a:extLst>
              <a:ext uri="{FF2B5EF4-FFF2-40B4-BE49-F238E27FC236}">
                <a16:creationId xmlns:a16="http://schemas.microsoft.com/office/drawing/2014/main" id="{A325BA40-DB82-4A3B-AAAD-179933328022}"/>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Internal Specific Fan Power (</a:t>
            </a:r>
            <a:r>
              <a:rPr lang="en-US" sz="2400" dirty="0" err="1">
                <a:latin typeface="DINPro" panose="020B0604020202020204" charset="0"/>
              </a:rPr>
              <a:t>SFPint</a:t>
            </a:r>
            <a:r>
              <a:rPr lang="en-US" sz="2400" dirty="0">
                <a:latin typeface="DINPro" panose="020B0604020202020204" charset="0"/>
              </a:rPr>
              <a:t>) Calculation</a:t>
            </a:r>
            <a:endParaRPr lang="tr-TR" sz="2400" dirty="0">
              <a:latin typeface="DINPro" panose="020B0604020202020204" charset="0"/>
            </a:endParaRPr>
          </a:p>
        </p:txBody>
      </p:sp>
      <p:sp>
        <p:nvSpPr>
          <p:cNvPr id="6" name="Title 1">
            <a:extLst>
              <a:ext uri="{FF2B5EF4-FFF2-40B4-BE49-F238E27FC236}">
                <a16:creationId xmlns:a16="http://schemas.microsoft.com/office/drawing/2014/main" id="{A2021DAF-B4F5-4674-B843-02C5CF00E71A}"/>
              </a:ext>
            </a:extLst>
          </p:cNvPr>
          <p:cNvSpPr txBox="1">
            <a:spLocks/>
          </p:cNvSpPr>
          <p:nvPr/>
        </p:nvSpPr>
        <p:spPr>
          <a:xfrm>
            <a:off x="600827" y="3428999"/>
            <a:ext cx="4847474" cy="276013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Clr>
                <a:srgbClr val="FF0000"/>
              </a:buClr>
              <a:buSzPct val="125000"/>
            </a:pPr>
            <a:r>
              <a:rPr lang="en-US" sz="1600" dirty="0">
                <a:latin typeface="DINPro" panose="020B0604020202020204" charset="0"/>
              </a:rPr>
              <a:t>In the given calculation, pressure losses due to heat recovery exchanger, filter, and internal losses within the casing are defined as internal losses. These values, along with the efficiency of the fan at its operating point, are used to calculate the </a:t>
            </a:r>
            <a:r>
              <a:rPr lang="en-US" sz="1600" dirty="0" err="1">
                <a:latin typeface="DINPro" panose="020B0604020202020204" charset="0"/>
              </a:rPr>
              <a:t>SFPint</a:t>
            </a:r>
            <a:r>
              <a:rPr lang="en-US" sz="1600" dirty="0">
                <a:latin typeface="DINPro" panose="020B0604020202020204" charset="0"/>
              </a:rPr>
              <a:t> value of the </a:t>
            </a:r>
            <a:r>
              <a:rPr lang="tr-TR" sz="1600" dirty="0" err="1">
                <a:latin typeface="DINPro" panose="020B0604020202020204" charset="0"/>
              </a:rPr>
              <a:t>units</a:t>
            </a:r>
            <a:r>
              <a:rPr lang="en-US" sz="1600" dirty="0">
                <a:latin typeface="DINPro" panose="020B0604020202020204" charset="0"/>
              </a:rPr>
              <a:t>. The </a:t>
            </a:r>
            <a:r>
              <a:rPr lang="en-US" sz="1600" dirty="0" err="1">
                <a:latin typeface="DINPro" panose="020B0604020202020204" charset="0"/>
              </a:rPr>
              <a:t>SFPlimit</a:t>
            </a:r>
            <a:r>
              <a:rPr lang="en-US" sz="1600" dirty="0">
                <a:latin typeface="DINPro" panose="020B0604020202020204" charset="0"/>
              </a:rPr>
              <a:t> value is calculated using the formula specified in the criterion, and the two values are compared. Compliance with </a:t>
            </a:r>
            <a:r>
              <a:rPr lang="en-US" sz="1600" dirty="0" err="1">
                <a:latin typeface="DINPro" panose="020B0604020202020204" charset="0"/>
              </a:rPr>
              <a:t>Ecodesign</a:t>
            </a:r>
            <a:r>
              <a:rPr lang="en-US" sz="1600" dirty="0">
                <a:latin typeface="DINPro" panose="020B0604020202020204" charset="0"/>
              </a:rPr>
              <a:t> requires that the </a:t>
            </a:r>
            <a:r>
              <a:rPr lang="en-US" sz="1600" dirty="0" err="1">
                <a:latin typeface="DINPro" panose="020B0604020202020204" charset="0"/>
              </a:rPr>
              <a:t>SFPint</a:t>
            </a:r>
            <a:r>
              <a:rPr lang="en-US" sz="1600" dirty="0">
                <a:latin typeface="DINPro" panose="020B0604020202020204" charset="0"/>
              </a:rPr>
              <a:t> value is less than the </a:t>
            </a:r>
            <a:r>
              <a:rPr lang="en-US" sz="1600" dirty="0" err="1">
                <a:latin typeface="DINPro" panose="020B0604020202020204" charset="0"/>
              </a:rPr>
              <a:t>SFPlimit</a:t>
            </a:r>
            <a:r>
              <a:rPr lang="en-US" sz="1600" dirty="0">
                <a:latin typeface="DINPro" panose="020B0604020202020204" charset="0"/>
              </a:rPr>
              <a:t> value.</a:t>
            </a:r>
            <a:endParaRPr lang="tr-TR" sz="1600" dirty="0">
              <a:latin typeface="DINPro" panose="020B0604020202020204" charset="0"/>
            </a:endParaRPr>
          </a:p>
        </p:txBody>
      </p:sp>
      <p:pic>
        <p:nvPicPr>
          <p:cNvPr id="4" name="Picture 3">
            <a:extLst>
              <a:ext uri="{FF2B5EF4-FFF2-40B4-BE49-F238E27FC236}">
                <a16:creationId xmlns:a16="http://schemas.microsoft.com/office/drawing/2014/main" id="{CCF791D2-6AD9-5340-7D0B-3347F5495449}"/>
              </a:ext>
            </a:extLst>
          </p:cNvPr>
          <p:cNvPicPr>
            <a:picLocks noChangeAspect="1"/>
          </p:cNvPicPr>
          <p:nvPr/>
        </p:nvPicPr>
        <p:blipFill>
          <a:blip r:embed="rId3"/>
          <a:stretch>
            <a:fillRect/>
          </a:stretch>
        </p:blipFill>
        <p:spPr>
          <a:xfrm>
            <a:off x="5616772" y="2486025"/>
            <a:ext cx="5974401" cy="4257675"/>
          </a:xfrm>
          <a:prstGeom prst="rect">
            <a:avLst/>
          </a:prstGeom>
        </p:spPr>
      </p:pic>
      <p:pic>
        <p:nvPicPr>
          <p:cNvPr id="2" name="Picture 334438908">
            <a:extLst>
              <a:ext uri="{FF2B5EF4-FFF2-40B4-BE49-F238E27FC236}">
                <a16:creationId xmlns:a16="http://schemas.microsoft.com/office/drawing/2014/main" id="{C6807808-E0EE-A5F7-B604-548CD996F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36355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8" name="Title 1">
            <a:extLst>
              <a:ext uri="{FF2B5EF4-FFF2-40B4-BE49-F238E27FC236}">
                <a16:creationId xmlns:a16="http://schemas.microsoft.com/office/drawing/2014/main" id="{A325BA40-DB82-4A3B-AAAD-179933328022}"/>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The manufacturer's </a:t>
            </a:r>
            <a:r>
              <a:rPr lang="en-US" sz="2400" dirty="0" err="1">
                <a:latin typeface="DINPro" panose="020B0604020202020204" charset="0"/>
              </a:rPr>
              <a:t>Ecodesign</a:t>
            </a:r>
            <a:r>
              <a:rPr lang="en-US" sz="2400" dirty="0">
                <a:latin typeface="DINPro" panose="020B0604020202020204" charset="0"/>
              </a:rPr>
              <a:t> compliance indication</a:t>
            </a:r>
            <a:endParaRPr lang="tr-TR" sz="2400" dirty="0">
              <a:latin typeface="DINPro" panose="020B0604020202020204" charset="0"/>
            </a:endParaRPr>
          </a:p>
        </p:txBody>
      </p:sp>
      <p:pic>
        <p:nvPicPr>
          <p:cNvPr id="10" name="Picture 9">
            <a:extLst>
              <a:ext uri="{FF2B5EF4-FFF2-40B4-BE49-F238E27FC236}">
                <a16:creationId xmlns:a16="http://schemas.microsoft.com/office/drawing/2014/main" id="{6A48D89E-E154-0E76-D79B-D0E0A5F6A80B}"/>
              </a:ext>
            </a:extLst>
          </p:cNvPr>
          <p:cNvPicPr>
            <a:picLocks noChangeAspect="1"/>
          </p:cNvPicPr>
          <p:nvPr/>
        </p:nvPicPr>
        <p:blipFill>
          <a:blip r:embed="rId3"/>
          <a:stretch>
            <a:fillRect/>
          </a:stretch>
        </p:blipFill>
        <p:spPr>
          <a:xfrm>
            <a:off x="1384458" y="2609850"/>
            <a:ext cx="9423083" cy="4095750"/>
          </a:xfrm>
          <a:prstGeom prst="rect">
            <a:avLst/>
          </a:prstGeom>
        </p:spPr>
      </p:pic>
      <p:pic>
        <p:nvPicPr>
          <p:cNvPr id="2" name="Picture 334438908">
            <a:extLst>
              <a:ext uri="{FF2B5EF4-FFF2-40B4-BE49-F238E27FC236}">
                <a16:creationId xmlns:a16="http://schemas.microsoft.com/office/drawing/2014/main" id="{3E6A320E-6D27-6827-E763-43720F9C64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351849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8" name="Title 1">
            <a:extLst>
              <a:ext uri="{FF2B5EF4-FFF2-40B4-BE49-F238E27FC236}">
                <a16:creationId xmlns:a16="http://schemas.microsoft.com/office/drawing/2014/main" id="{A325BA40-DB82-4A3B-AAAD-179933328022}"/>
              </a:ext>
            </a:extLst>
          </p:cNvPr>
          <p:cNvSpPr txBox="1">
            <a:spLocks/>
          </p:cNvSpPr>
          <p:nvPr/>
        </p:nvSpPr>
        <p:spPr>
          <a:xfrm>
            <a:off x="600826" y="400050"/>
            <a:ext cx="10515600" cy="72909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             SFP Declaration</a:t>
            </a: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tr-TR" sz="2400" dirty="0">
              <a:latin typeface="DINPro" panose="020B0604020202020204" charset="0"/>
            </a:endParaRPr>
          </a:p>
        </p:txBody>
      </p:sp>
      <p:pic>
        <p:nvPicPr>
          <p:cNvPr id="6" name="Picture 5">
            <a:extLst>
              <a:ext uri="{FF2B5EF4-FFF2-40B4-BE49-F238E27FC236}">
                <a16:creationId xmlns:a16="http://schemas.microsoft.com/office/drawing/2014/main" id="{DFDE879D-B328-347E-D899-CBCC42245451}"/>
              </a:ext>
            </a:extLst>
          </p:cNvPr>
          <p:cNvPicPr>
            <a:picLocks noChangeAspect="1"/>
          </p:cNvPicPr>
          <p:nvPr/>
        </p:nvPicPr>
        <p:blipFill>
          <a:blip r:embed="rId3"/>
          <a:stretch>
            <a:fillRect/>
          </a:stretch>
        </p:blipFill>
        <p:spPr>
          <a:xfrm>
            <a:off x="1486540" y="1752600"/>
            <a:ext cx="8497051" cy="5105400"/>
          </a:xfrm>
          <a:prstGeom prst="rect">
            <a:avLst/>
          </a:prstGeom>
        </p:spPr>
      </p:pic>
      <p:pic>
        <p:nvPicPr>
          <p:cNvPr id="2" name="Picture 334438908">
            <a:extLst>
              <a:ext uri="{FF2B5EF4-FFF2-40B4-BE49-F238E27FC236}">
                <a16:creationId xmlns:a16="http://schemas.microsoft.com/office/drawing/2014/main" id="{7F1277FD-5FAB-898B-4D2F-C42627151A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340990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6" name="Title 1">
            <a:extLst>
              <a:ext uri="{FF2B5EF4-FFF2-40B4-BE49-F238E27FC236}">
                <a16:creationId xmlns:a16="http://schemas.microsoft.com/office/drawing/2014/main" id="{A2021DAF-B4F5-4674-B843-02C5CF00E71A}"/>
              </a:ext>
            </a:extLst>
          </p:cNvPr>
          <p:cNvSpPr txBox="1">
            <a:spLocks/>
          </p:cNvSpPr>
          <p:nvPr/>
        </p:nvSpPr>
        <p:spPr>
          <a:xfrm>
            <a:off x="621255" y="1952625"/>
            <a:ext cx="10949490" cy="47826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Clr>
                <a:srgbClr val="FF0000"/>
              </a:buClr>
              <a:buSzPct val="125000"/>
            </a:pPr>
            <a:r>
              <a:rPr lang="en-US" sz="1600" b="1" dirty="0">
                <a:latin typeface="DINPro" panose="020B0604020202020204" charset="0"/>
              </a:rPr>
              <a:t>Directives:</a:t>
            </a:r>
          </a:p>
          <a:p>
            <a:pPr>
              <a:lnSpc>
                <a:spcPct val="150000"/>
              </a:lnSpc>
              <a:buClr>
                <a:srgbClr val="FF0000"/>
              </a:buClr>
              <a:buSzPct val="125000"/>
            </a:pPr>
            <a:r>
              <a:rPr lang="en-US" sz="1600" dirty="0">
                <a:latin typeface="DINPro" panose="020B0604020202020204" charset="0"/>
              </a:rPr>
              <a:t>2006/42/EC Machinery Directive</a:t>
            </a:r>
          </a:p>
          <a:p>
            <a:pPr>
              <a:lnSpc>
                <a:spcPct val="150000"/>
              </a:lnSpc>
              <a:buClr>
                <a:srgbClr val="FF0000"/>
              </a:buClr>
              <a:buSzPct val="125000"/>
            </a:pPr>
            <a:r>
              <a:rPr lang="en-US" sz="1600" dirty="0">
                <a:latin typeface="DINPro" panose="020B0604020202020204" charset="0"/>
              </a:rPr>
              <a:t>2009/125/EG, </a:t>
            </a:r>
            <a:r>
              <a:rPr lang="en-US" sz="1600" dirty="0" err="1">
                <a:latin typeface="DINPro" panose="020B0604020202020204" charset="0"/>
              </a:rPr>
              <a:t>Ecodesign</a:t>
            </a:r>
            <a:r>
              <a:rPr lang="en-US" sz="1600" dirty="0">
                <a:latin typeface="DINPro" panose="020B0604020202020204" charset="0"/>
              </a:rPr>
              <a:t> Directive, Commission Regulation (EU) No. 1253/2014 for Air Handling Units</a:t>
            </a:r>
          </a:p>
          <a:p>
            <a:pPr>
              <a:lnSpc>
                <a:spcPct val="150000"/>
              </a:lnSpc>
              <a:buClr>
                <a:srgbClr val="FF0000"/>
              </a:buClr>
              <a:buSzPct val="125000"/>
            </a:pPr>
            <a:r>
              <a:rPr lang="en-US" sz="1600" dirty="0">
                <a:latin typeface="DINPro" panose="020B0604020202020204" charset="0"/>
              </a:rPr>
              <a:t>2009/125/EG, </a:t>
            </a:r>
            <a:r>
              <a:rPr lang="en-US" sz="1600" dirty="0" err="1">
                <a:latin typeface="DINPro" panose="020B0604020202020204" charset="0"/>
              </a:rPr>
              <a:t>Ecodesign</a:t>
            </a:r>
            <a:r>
              <a:rPr lang="en-US" sz="1600" dirty="0">
                <a:latin typeface="DINPro" panose="020B0604020202020204" charset="0"/>
              </a:rPr>
              <a:t> Directive, Commission Regulation (EU) No. 327/2011 for Fans</a:t>
            </a:r>
            <a:endParaRPr lang="tr-TR" sz="1600" dirty="0">
              <a:latin typeface="DINPro" panose="020B0604020202020204" charset="0"/>
            </a:endParaRPr>
          </a:p>
          <a:p>
            <a:pPr>
              <a:lnSpc>
                <a:spcPct val="150000"/>
              </a:lnSpc>
              <a:buClr>
                <a:srgbClr val="FF0000"/>
              </a:buClr>
              <a:buSzPct val="125000"/>
            </a:pPr>
            <a:endParaRPr lang="en-US" sz="1600" dirty="0">
              <a:latin typeface="DINPro" panose="020B0604020202020204" charset="0"/>
            </a:endParaRPr>
          </a:p>
          <a:p>
            <a:pPr>
              <a:lnSpc>
                <a:spcPct val="150000"/>
              </a:lnSpc>
              <a:buClr>
                <a:srgbClr val="FF0000"/>
              </a:buClr>
              <a:buSzPct val="125000"/>
            </a:pPr>
            <a:r>
              <a:rPr lang="en-US" sz="1600" b="1" dirty="0">
                <a:latin typeface="DINPro" panose="020B0604020202020204" charset="0"/>
              </a:rPr>
              <a:t>Standards:</a:t>
            </a:r>
          </a:p>
          <a:p>
            <a:pPr>
              <a:lnSpc>
                <a:spcPct val="150000"/>
              </a:lnSpc>
              <a:buClr>
                <a:srgbClr val="FF0000"/>
              </a:buClr>
              <a:buSzPct val="125000"/>
            </a:pPr>
            <a:r>
              <a:rPr lang="en-US" sz="1600" dirty="0">
                <a:latin typeface="DINPro" panose="020B0604020202020204" charset="0"/>
              </a:rPr>
              <a:t>EN ISO 12100:2010 Machine Safety, General principles for design, risk assessment</a:t>
            </a:r>
            <a:r>
              <a:rPr lang="tr-TR" sz="1600" dirty="0">
                <a:latin typeface="DINPro" panose="020B0604020202020204" charset="0"/>
              </a:rPr>
              <a:t>,</a:t>
            </a:r>
            <a:r>
              <a:rPr lang="en-US" sz="1600" dirty="0">
                <a:latin typeface="DINPro" panose="020B0604020202020204" charset="0"/>
              </a:rPr>
              <a:t> and risk reduction</a:t>
            </a:r>
          </a:p>
          <a:p>
            <a:pPr>
              <a:lnSpc>
                <a:spcPct val="150000"/>
              </a:lnSpc>
              <a:buClr>
                <a:srgbClr val="FF0000"/>
              </a:buClr>
              <a:buSzPct val="125000"/>
            </a:pPr>
            <a:r>
              <a:rPr lang="en-US" sz="1600" dirty="0">
                <a:latin typeface="DINPro" panose="020B0604020202020204" charset="0"/>
              </a:rPr>
              <a:t>EN 60204-1:2006 Machine Safety, Electrical equipment of machines</a:t>
            </a:r>
          </a:p>
          <a:p>
            <a:pPr>
              <a:lnSpc>
                <a:spcPct val="150000"/>
              </a:lnSpc>
              <a:buClr>
                <a:srgbClr val="FF0000"/>
              </a:buClr>
              <a:buSzPct val="125000"/>
            </a:pPr>
            <a:r>
              <a:rPr lang="en-US" sz="1600" dirty="0">
                <a:latin typeface="DINPro" panose="020B0604020202020204" charset="0"/>
              </a:rPr>
              <a:t>EN61000-6-2 Electromagnetic Compatibility (EMC), Immunity for industrial environments</a:t>
            </a:r>
          </a:p>
          <a:p>
            <a:pPr>
              <a:lnSpc>
                <a:spcPct val="150000"/>
              </a:lnSpc>
              <a:buClr>
                <a:srgbClr val="FF0000"/>
              </a:buClr>
              <a:buSzPct val="125000"/>
            </a:pPr>
            <a:r>
              <a:rPr lang="en-US" sz="1600" dirty="0">
                <a:latin typeface="DINPro" panose="020B0604020202020204" charset="0"/>
              </a:rPr>
              <a:t>EN61000-6-3 Electromagnetic Compatibility (EMC), Emission in residential, commercial, and light-industrial environments</a:t>
            </a:r>
          </a:p>
          <a:p>
            <a:pPr>
              <a:lnSpc>
                <a:spcPct val="150000"/>
              </a:lnSpc>
              <a:buClr>
                <a:srgbClr val="FF0000"/>
              </a:buClr>
              <a:buSzPct val="125000"/>
            </a:pPr>
            <a:r>
              <a:rPr lang="en-US" sz="1600" dirty="0">
                <a:latin typeface="DINPro" panose="020B0604020202020204" charset="0"/>
              </a:rPr>
              <a:t>EN ISO 13857 Machine Safety, Safety distances to prevent hazard zones being reached by upper and lower limbs</a:t>
            </a:r>
          </a:p>
          <a:p>
            <a:pPr>
              <a:lnSpc>
                <a:spcPct val="150000"/>
              </a:lnSpc>
              <a:buClr>
                <a:srgbClr val="FF0000"/>
              </a:buClr>
              <a:buSzPct val="125000"/>
            </a:pPr>
            <a:r>
              <a:rPr lang="en-US" sz="1600" dirty="0">
                <a:latin typeface="DINPro" panose="020B0604020202020204" charset="0"/>
              </a:rPr>
              <a:t>EN ISO 13732-1 Ergonomics of the thermal environment, Methods for the assessment of human responses to contact with surfaces, Part 1: Hot surfaces</a:t>
            </a:r>
          </a:p>
          <a:p>
            <a:pPr>
              <a:lnSpc>
                <a:spcPct val="150000"/>
              </a:lnSpc>
              <a:buClr>
                <a:srgbClr val="FF0000"/>
              </a:buClr>
              <a:buSzPct val="125000"/>
            </a:pPr>
            <a:endParaRPr lang="tr-TR" sz="1600" dirty="0">
              <a:latin typeface="DINPro" panose="020B0604020202020204" charset="0"/>
            </a:endParaRPr>
          </a:p>
        </p:txBody>
      </p:sp>
      <p:pic>
        <p:nvPicPr>
          <p:cNvPr id="4" name="Picture 3" descr="A picture containing clipart&#10;&#10;Description automatically generated">
            <a:extLst>
              <a:ext uri="{FF2B5EF4-FFF2-40B4-BE49-F238E27FC236}">
                <a16:creationId xmlns:a16="http://schemas.microsoft.com/office/drawing/2014/main" id="{52E5C759-6805-45B0-BAA5-19C6B0486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108" y="66270"/>
            <a:ext cx="1254644" cy="962430"/>
          </a:xfrm>
          <a:prstGeom prst="rect">
            <a:avLst/>
          </a:prstGeom>
        </p:spPr>
      </p:pic>
      <p:pic>
        <p:nvPicPr>
          <p:cNvPr id="5" name="Picture 334438908">
            <a:extLst>
              <a:ext uri="{FF2B5EF4-FFF2-40B4-BE49-F238E27FC236}">
                <a16:creationId xmlns:a16="http://schemas.microsoft.com/office/drawing/2014/main" id="{C803E480-3F19-635F-E652-C0456486D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21228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AA93D2D-01DB-4BFC-BA82-9A1F3F9EE6A5}"/>
              </a:ext>
            </a:extLst>
          </p:cNvPr>
          <p:cNvSpPr txBox="1">
            <a:spLocks/>
          </p:cNvSpPr>
          <p:nvPr/>
        </p:nvSpPr>
        <p:spPr>
          <a:xfrm>
            <a:off x="547255" y="2028825"/>
            <a:ext cx="10374174" cy="366077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Clr>
                <a:srgbClr val="FF0000"/>
              </a:buClr>
              <a:buSzPct val="125000"/>
            </a:pPr>
            <a:r>
              <a:rPr lang="en-US" sz="1600" dirty="0">
                <a:latin typeface="DINPro" panose="020B0604020202020204" charset="0"/>
              </a:rPr>
              <a:t>EN 308 is used for determining the thermodynamic and air performance of an air handling unit incorporating a heat recovery exchanger. It covers the following tests:</a:t>
            </a:r>
          </a:p>
          <a:p>
            <a:pPr>
              <a:lnSpc>
                <a:spcPct val="150000"/>
              </a:lnSpc>
              <a:buClr>
                <a:srgbClr val="FF0000"/>
              </a:buClr>
              <a:buSzPct val="125000"/>
            </a:pPr>
            <a:endParaRPr lang="en-US" sz="1600" dirty="0">
              <a:latin typeface="DINPro" panose="020B0604020202020204" charset="0"/>
            </a:endParaRPr>
          </a:p>
          <a:p>
            <a:pPr>
              <a:lnSpc>
                <a:spcPct val="150000"/>
              </a:lnSpc>
              <a:buClr>
                <a:srgbClr val="FF0000"/>
              </a:buClr>
              <a:buSzPct val="125000"/>
            </a:pPr>
            <a:r>
              <a:rPr lang="en-US" sz="1600" b="1" dirty="0">
                <a:latin typeface="DINPro" panose="020B0604020202020204" charset="0"/>
              </a:rPr>
              <a:t>Efficiency tests</a:t>
            </a:r>
          </a:p>
          <a:p>
            <a:pPr>
              <a:lnSpc>
                <a:spcPct val="150000"/>
              </a:lnSpc>
              <a:buClr>
                <a:srgbClr val="FF0000"/>
              </a:buClr>
              <a:buSzPct val="125000"/>
            </a:pPr>
            <a:r>
              <a:rPr lang="en-US" sz="1600" dirty="0">
                <a:latin typeface="DINPro" panose="020B0604020202020204" charset="0"/>
              </a:rPr>
              <a:t>a. Sensible heat transfer efficiency</a:t>
            </a:r>
          </a:p>
          <a:p>
            <a:pPr>
              <a:lnSpc>
                <a:spcPct val="150000"/>
              </a:lnSpc>
              <a:buClr>
                <a:srgbClr val="FF0000"/>
              </a:buClr>
              <a:buSzPct val="125000"/>
            </a:pPr>
            <a:r>
              <a:rPr lang="en-US" sz="1600" dirty="0">
                <a:latin typeface="DINPro" panose="020B0604020202020204" charset="0"/>
              </a:rPr>
              <a:t>b. Total heat transfer efficiency (for hygroscopic </a:t>
            </a:r>
            <a:r>
              <a:rPr lang="tr-TR" sz="1600" dirty="0" err="1">
                <a:latin typeface="DINPro" panose="020B0604020202020204" charset="0"/>
              </a:rPr>
              <a:t>units</a:t>
            </a:r>
            <a:r>
              <a:rPr lang="en-US" sz="1600" dirty="0">
                <a:latin typeface="DINPro" panose="020B0604020202020204" charset="0"/>
              </a:rPr>
              <a:t>)</a:t>
            </a:r>
          </a:p>
          <a:p>
            <a:pPr>
              <a:lnSpc>
                <a:spcPct val="150000"/>
              </a:lnSpc>
              <a:buClr>
                <a:srgbClr val="FF0000"/>
              </a:buClr>
              <a:buSzPct val="125000"/>
            </a:pPr>
            <a:r>
              <a:rPr lang="en-US" sz="1600" dirty="0">
                <a:latin typeface="DINPro" panose="020B0604020202020204" charset="0"/>
              </a:rPr>
              <a:t>c. Additional tests, including cold climate tests</a:t>
            </a:r>
          </a:p>
          <a:p>
            <a:pPr>
              <a:lnSpc>
                <a:spcPct val="150000"/>
              </a:lnSpc>
              <a:buClr>
                <a:srgbClr val="FF0000"/>
              </a:buClr>
              <a:buSzPct val="125000"/>
            </a:pPr>
            <a:endParaRPr lang="en-US" sz="1600" dirty="0">
              <a:latin typeface="DINPro" panose="020B0604020202020204" charset="0"/>
            </a:endParaRPr>
          </a:p>
          <a:p>
            <a:pPr>
              <a:lnSpc>
                <a:spcPct val="150000"/>
              </a:lnSpc>
              <a:buClr>
                <a:srgbClr val="FF0000"/>
              </a:buClr>
              <a:buSzPct val="125000"/>
            </a:pPr>
            <a:r>
              <a:rPr lang="en-US" sz="1600" b="1" dirty="0">
                <a:latin typeface="DINPro" panose="020B0604020202020204" charset="0"/>
              </a:rPr>
              <a:t>Leakage tests</a:t>
            </a:r>
          </a:p>
          <a:p>
            <a:pPr>
              <a:lnSpc>
                <a:spcPct val="150000"/>
              </a:lnSpc>
              <a:buClr>
                <a:srgbClr val="FF0000"/>
              </a:buClr>
              <a:buSzPct val="125000"/>
            </a:pPr>
            <a:r>
              <a:rPr lang="en-US" sz="1600" dirty="0">
                <a:latin typeface="DINPro" panose="020B0604020202020204" charset="0"/>
              </a:rPr>
              <a:t>a. Internal leakage tests</a:t>
            </a:r>
          </a:p>
          <a:p>
            <a:pPr>
              <a:lnSpc>
                <a:spcPct val="150000"/>
              </a:lnSpc>
              <a:buClr>
                <a:srgbClr val="FF0000"/>
              </a:buClr>
              <a:buSzPct val="125000"/>
            </a:pPr>
            <a:r>
              <a:rPr lang="en-US" sz="1600" dirty="0">
                <a:latin typeface="DINPro" panose="020B0604020202020204" charset="0"/>
              </a:rPr>
              <a:t>b. External leakage tests</a:t>
            </a:r>
          </a:p>
          <a:p>
            <a:pPr>
              <a:lnSpc>
                <a:spcPct val="150000"/>
              </a:lnSpc>
              <a:buClr>
                <a:srgbClr val="FF0000"/>
              </a:buClr>
              <a:buSzPct val="125000"/>
            </a:pPr>
            <a:endParaRPr lang="en-US" sz="1600" dirty="0">
              <a:latin typeface="DINPro" panose="020B0604020202020204" charset="0"/>
            </a:endParaRPr>
          </a:p>
          <a:p>
            <a:pPr>
              <a:lnSpc>
                <a:spcPct val="150000"/>
              </a:lnSpc>
              <a:buClr>
                <a:srgbClr val="FF0000"/>
              </a:buClr>
              <a:buSzPct val="125000"/>
            </a:pPr>
            <a:r>
              <a:rPr lang="en-US" sz="1600" b="1" dirty="0">
                <a:latin typeface="DINPro" panose="020B0604020202020204" charset="0"/>
              </a:rPr>
              <a:t>Pressure drop </a:t>
            </a:r>
            <a:r>
              <a:rPr lang="en-US" sz="1600" b="1" dirty="0" err="1">
                <a:latin typeface="DINPro" panose="020B0604020202020204" charset="0"/>
              </a:rPr>
              <a:t>tests</a:t>
            </a:r>
            <a:r>
              <a:rPr lang="en-US" sz="100" b="1" dirty="0" err="1">
                <a:latin typeface="DINPro" panose="020B0604020202020204" charset="0"/>
              </a:rPr>
              <a:t>İç</a:t>
            </a:r>
            <a:r>
              <a:rPr lang="en-US" sz="100" b="1" dirty="0">
                <a:latin typeface="DINPro" panose="020B0604020202020204" charset="0"/>
              </a:rPr>
              <a:t> </a:t>
            </a:r>
            <a:r>
              <a:rPr lang="en-US" sz="100" b="1" dirty="0" err="1">
                <a:latin typeface="DINPro" panose="020B0604020202020204" charset="0"/>
              </a:rPr>
              <a:t>Kaçak</a:t>
            </a:r>
            <a:endParaRPr lang="en-US" sz="100" b="1" dirty="0">
              <a:latin typeface="DINPro" panose="020B0604020202020204" charset="0"/>
            </a:endParaRPr>
          </a:p>
          <a:p>
            <a:pPr marL="846138" lvl="1" indent="-388938">
              <a:lnSpc>
                <a:spcPct val="150000"/>
              </a:lnSpc>
              <a:buClr>
                <a:srgbClr val="FF0000"/>
              </a:buClr>
              <a:buSzPct val="125000"/>
              <a:buFont typeface="Wingdings" panose="05000000000000000000" pitchFamily="2" charset="2"/>
              <a:buChar char="§"/>
            </a:pPr>
            <a:endParaRPr lang="tr-TR" sz="100" dirty="0">
              <a:latin typeface="DINPro" panose="020B0604020202020204" charset="0"/>
            </a:endParaRPr>
          </a:p>
        </p:txBody>
      </p:sp>
      <p:pic>
        <p:nvPicPr>
          <p:cNvPr id="9" name="Picture 8">
            <a:extLst>
              <a:ext uri="{FF2B5EF4-FFF2-40B4-BE49-F238E27FC236}">
                <a16:creationId xmlns:a16="http://schemas.microsoft.com/office/drawing/2014/main" id="{9A5D948D-F1AE-4783-9364-D673CDB9FBAC}"/>
              </a:ext>
            </a:extLst>
          </p:cNvPr>
          <p:cNvPicPr>
            <a:picLocks noChangeAspect="1"/>
          </p:cNvPicPr>
          <p:nvPr/>
        </p:nvPicPr>
        <p:blipFill>
          <a:blip r:embed="rId2"/>
          <a:stretch>
            <a:fillRect/>
          </a:stretch>
        </p:blipFill>
        <p:spPr>
          <a:xfrm>
            <a:off x="11116426" y="114300"/>
            <a:ext cx="964277" cy="914400"/>
          </a:xfrm>
          <a:prstGeom prst="rect">
            <a:avLst/>
          </a:prstGeom>
        </p:spPr>
      </p:pic>
      <p:sp>
        <p:nvSpPr>
          <p:cNvPr id="10" name="Title 1">
            <a:extLst>
              <a:ext uri="{FF2B5EF4-FFF2-40B4-BE49-F238E27FC236}">
                <a16:creationId xmlns:a16="http://schemas.microsoft.com/office/drawing/2014/main" id="{B6FDA7E3-39B2-447D-A6D3-730DA97E6E27}"/>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EN 308, </a:t>
            </a:r>
            <a:endParaRPr lang="tr-TR" sz="2400" dirty="0">
              <a:latin typeface="DINPro" panose="020B0604020202020204" charset="0"/>
            </a:endParaRPr>
          </a:p>
          <a:p>
            <a:r>
              <a:rPr lang="en-US" sz="2400" dirty="0">
                <a:latin typeface="DINPro" panose="020B0604020202020204" charset="0"/>
              </a:rPr>
              <a:t>Single-direction (Supply or Exhaust) ventilation units (UVU)</a:t>
            </a:r>
            <a:endParaRPr lang="tr-TR" sz="1800" dirty="0">
              <a:latin typeface="DINPro" panose="020B0604020202020204" charset="0"/>
            </a:endParaRPr>
          </a:p>
        </p:txBody>
      </p:sp>
      <p:pic>
        <p:nvPicPr>
          <p:cNvPr id="2" name="Picture 334438908">
            <a:extLst>
              <a:ext uri="{FF2B5EF4-FFF2-40B4-BE49-F238E27FC236}">
                <a16:creationId xmlns:a16="http://schemas.microsoft.com/office/drawing/2014/main" id="{B71A4ECF-E4E1-D630-7DA6-1DB67DFFF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796331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5D948D-F1AE-4783-9364-D673CDB9FBAC}"/>
              </a:ext>
            </a:extLst>
          </p:cNvPr>
          <p:cNvPicPr>
            <a:picLocks noChangeAspect="1"/>
          </p:cNvPicPr>
          <p:nvPr/>
        </p:nvPicPr>
        <p:blipFill>
          <a:blip r:embed="rId2"/>
          <a:stretch>
            <a:fillRect/>
          </a:stretch>
        </p:blipFill>
        <p:spPr>
          <a:xfrm>
            <a:off x="11116426" y="114300"/>
            <a:ext cx="964277" cy="914400"/>
          </a:xfrm>
          <a:prstGeom prst="rect">
            <a:avLst/>
          </a:prstGeom>
        </p:spPr>
      </p:pic>
      <p:sp>
        <p:nvSpPr>
          <p:cNvPr id="10" name="Title 1">
            <a:extLst>
              <a:ext uri="{FF2B5EF4-FFF2-40B4-BE49-F238E27FC236}">
                <a16:creationId xmlns:a16="http://schemas.microsoft.com/office/drawing/2014/main" id="{B41705D8-4A4D-4B1A-BFCE-A86CDF050974}"/>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EN 308, </a:t>
            </a:r>
            <a:endParaRPr lang="tr-TR" sz="2400" dirty="0">
              <a:latin typeface="DINPro" panose="020B0604020202020204" charset="0"/>
            </a:endParaRPr>
          </a:p>
          <a:p>
            <a:r>
              <a:rPr lang="en-US" sz="2400" dirty="0">
                <a:latin typeface="DINPro" panose="020B0604020202020204" charset="0"/>
              </a:rPr>
              <a:t>Efficiency tests</a:t>
            </a:r>
            <a:endParaRPr lang="tr-TR" sz="1800" dirty="0">
              <a:latin typeface="DINPro" panose="020B060402020202020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05FC673-E1CA-42F7-BC71-6661F0B17942}"/>
                  </a:ext>
                </a:extLst>
              </p:cNvPr>
              <p:cNvSpPr txBox="1"/>
              <p:nvPr/>
            </p:nvSpPr>
            <p:spPr>
              <a:xfrm>
                <a:off x="8178800" y="1667932"/>
                <a:ext cx="3496734" cy="6476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𝑒𝑓𝑓𝑖𝑐𝑖𝑒𝑛𝑐𝑦</m:t>
                      </m:r>
                      <m:r>
                        <a:rPr lang="en-US" sz="2000" b="0" i="1" smtClean="0">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𝜀</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22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21</m:t>
                                  </m:r>
                                </m:sub>
                              </m:sSub>
                            </m:e>
                          </m:d>
                        </m:num>
                        <m:den>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11</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21</m:t>
                                  </m:r>
                                </m:sub>
                              </m:sSub>
                            </m:e>
                          </m:d>
                        </m:den>
                      </m:f>
                    </m:oMath>
                  </m:oMathPara>
                </a14:m>
                <a:endParaRPr lang="tr-TR" sz="2000" dirty="0"/>
              </a:p>
            </p:txBody>
          </p:sp>
        </mc:Choice>
        <mc:Fallback xmlns="">
          <p:sp>
            <p:nvSpPr>
              <p:cNvPr id="8" name="TextBox 7">
                <a:extLst>
                  <a:ext uri="{FF2B5EF4-FFF2-40B4-BE49-F238E27FC236}">
                    <a16:creationId xmlns:a16="http://schemas.microsoft.com/office/drawing/2014/main" id="{E05FC673-E1CA-42F7-BC71-6661F0B17942}"/>
                  </a:ext>
                </a:extLst>
              </p:cNvPr>
              <p:cNvSpPr txBox="1">
                <a:spLocks noRot="1" noChangeAspect="1" noMove="1" noResize="1" noEditPoints="1" noAdjustHandles="1" noChangeArrowheads="1" noChangeShapeType="1" noTextEdit="1"/>
              </p:cNvSpPr>
              <p:nvPr/>
            </p:nvSpPr>
            <p:spPr>
              <a:xfrm>
                <a:off x="8178800" y="1667932"/>
                <a:ext cx="3496734" cy="647613"/>
              </a:xfrm>
              <a:prstGeom prst="rect">
                <a:avLst/>
              </a:prstGeom>
              <a:blipFill>
                <a:blip r:embed="rId4"/>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18046E0F-1D55-40FB-922C-1FEA0022F776}"/>
              </a:ext>
            </a:extLst>
          </p:cNvPr>
          <p:cNvSpPr/>
          <p:nvPr/>
        </p:nvSpPr>
        <p:spPr>
          <a:xfrm>
            <a:off x="8482321" y="2854332"/>
            <a:ext cx="3311745" cy="2956387"/>
          </a:xfrm>
          <a:prstGeom prst="rect">
            <a:avLst/>
          </a:prstGeom>
        </p:spPr>
        <p:txBody>
          <a:bodyPr wrap="square">
            <a:spAutoFit/>
          </a:bodyPr>
          <a:lstStyle/>
          <a:p>
            <a:pPr>
              <a:lnSpc>
                <a:spcPct val="150000"/>
              </a:lnSpc>
              <a:buClr>
                <a:srgbClr val="FF0000"/>
              </a:buClr>
              <a:buSzPct val="125000"/>
            </a:pPr>
            <a:r>
              <a:rPr lang="en-US" b="1" dirty="0">
                <a:latin typeface="DINPro" panose="020B0604020202020204" charset="0"/>
              </a:rPr>
              <a:t>Sensible heat transfer efficiency:</a:t>
            </a:r>
          </a:p>
          <a:p>
            <a:pPr>
              <a:lnSpc>
                <a:spcPct val="150000"/>
              </a:lnSpc>
              <a:buClr>
                <a:srgbClr val="FF0000"/>
              </a:buClr>
              <a:buSzPct val="125000"/>
            </a:pPr>
            <a:r>
              <a:rPr lang="en-US" b="1" dirty="0">
                <a:latin typeface="DINPro" panose="020B0604020202020204" charset="0"/>
              </a:rPr>
              <a:t>T11=25°C DB, 14°C WB</a:t>
            </a:r>
          </a:p>
          <a:p>
            <a:pPr>
              <a:lnSpc>
                <a:spcPct val="150000"/>
              </a:lnSpc>
              <a:buClr>
                <a:srgbClr val="FF0000"/>
              </a:buClr>
              <a:buSzPct val="125000"/>
            </a:pPr>
            <a:r>
              <a:rPr lang="en-US" b="1" dirty="0">
                <a:latin typeface="DINPro" panose="020B0604020202020204" charset="0"/>
              </a:rPr>
              <a:t>T21=5°C DB</a:t>
            </a:r>
          </a:p>
          <a:p>
            <a:pPr>
              <a:lnSpc>
                <a:spcPct val="150000"/>
              </a:lnSpc>
              <a:buClr>
                <a:srgbClr val="FF0000"/>
              </a:buClr>
              <a:buSzPct val="125000"/>
            </a:pPr>
            <a:endParaRPr lang="en-US" b="1" dirty="0">
              <a:latin typeface="DINPro" panose="020B0604020202020204" charset="0"/>
            </a:endParaRPr>
          </a:p>
          <a:p>
            <a:pPr>
              <a:lnSpc>
                <a:spcPct val="150000"/>
              </a:lnSpc>
              <a:buClr>
                <a:srgbClr val="FF0000"/>
              </a:buClr>
              <a:buSzPct val="125000"/>
            </a:pPr>
            <a:r>
              <a:rPr lang="en-US" b="1" dirty="0">
                <a:latin typeface="DINPro" panose="020B0604020202020204" charset="0"/>
              </a:rPr>
              <a:t>Total heat transfer efficiency:</a:t>
            </a:r>
          </a:p>
          <a:p>
            <a:pPr>
              <a:lnSpc>
                <a:spcPct val="150000"/>
              </a:lnSpc>
              <a:buClr>
                <a:srgbClr val="FF0000"/>
              </a:buClr>
              <a:buSzPct val="125000"/>
            </a:pPr>
            <a:r>
              <a:rPr lang="en-US" b="1" dirty="0">
                <a:latin typeface="DINPro" panose="020B0604020202020204" charset="0"/>
              </a:rPr>
              <a:t>T11=25°C DB, 18°C WB</a:t>
            </a:r>
          </a:p>
          <a:p>
            <a:pPr>
              <a:lnSpc>
                <a:spcPct val="150000"/>
              </a:lnSpc>
              <a:buClr>
                <a:srgbClr val="FF0000"/>
              </a:buClr>
              <a:buSzPct val="125000"/>
            </a:pPr>
            <a:r>
              <a:rPr lang="en-US" b="1" dirty="0">
                <a:latin typeface="DINPro" panose="020B0604020202020204" charset="0"/>
              </a:rPr>
              <a:t>T21=5°C DB, 3°C WB</a:t>
            </a:r>
            <a:endParaRPr lang="en-US" dirty="0">
              <a:latin typeface="DINPro" panose="020B0604020202020204" charset="0"/>
            </a:endParaRPr>
          </a:p>
        </p:txBody>
      </p:sp>
      <p:pic>
        <p:nvPicPr>
          <p:cNvPr id="5" name="Picture 4">
            <a:extLst>
              <a:ext uri="{FF2B5EF4-FFF2-40B4-BE49-F238E27FC236}">
                <a16:creationId xmlns:a16="http://schemas.microsoft.com/office/drawing/2014/main" id="{5106BA05-2AD6-CBEC-A7FE-0365D8B6FCD8}"/>
              </a:ext>
            </a:extLst>
          </p:cNvPr>
          <p:cNvPicPr>
            <a:picLocks noChangeAspect="1"/>
          </p:cNvPicPr>
          <p:nvPr/>
        </p:nvPicPr>
        <p:blipFill>
          <a:blip r:embed="rId5"/>
          <a:stretch>
            <a:fillRect/>
          </a:stretch>
        </p:blipFill>
        <p:spPr>
          <a:xfrm>
            <a:off x="599071" y="2533650"/>
            <a:ext cx="7230475" cy="4324350"/>
          </a:xfrm>
          <a:prstGeom prst="rect">
            <a:avLst/>
          </a:prstGeom>
        </p:spPr>
      </p:pic>
      <p:pic>
        <p:nvPicPr>
          <p:cNvPr id="2" name="Picture 334438908">
            <a:extLst>
              <a:ext uri="{FF2B5EF4-FFF2-40B4-BE49-F238E27FC236}">
                <a16:creationId xmlns:a16="http://schemas.microsoft.com/office/drawing/2014/main" id="{5B3757BB-6743-ACCB-7EB2-74121D4347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421899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F37FBE-7661-44BE-A50F-69FB748F6CA3}"/>
              </a:ext>
            </a:extLst>
          </p:cNvPr>
          <p:cNvSpPr txBox="1">
            <a:spLocks/>
          </p:cNvSpPr>
          <p:nvPr/>
        </p:nvSpPr>
        <p:spPr>
          <a:xfrm>
            <a:off x="600826" y="2371724"/>
            <a:ext cx="10981573" cy="21021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Clr>
                <a:srgbClr val="FF0000"/>
              </a:buClr>
              <a:buSzPct val="125000"/>
            </a:pPr>
            <a:r>
              <a:rPr lang="en-US" sz="1600" dirty="0">
                <a:latin typeface="DINPro" panose="020B0604020202020204" charset="0"/>
              </a:rPr>
              <a:t>The directive is designed for ventilation and air conditioning units, where a portion or all of the air contaminated by indoor human activities or building emissions is replaced with fresh air taken from the outside.</a:t>
            </a:r>
          </a:p>
          <a:p>
            <a:pPr>
              <a:lnSpc>
                <a:spcPct val="100000"/>
              </a:lnSpc>
              <a:buClr>
                <a:srgbClr val="FF0000"/>
              </a:buClr>
              <a:buSzPct val="125000"/>
            </a:pPr>
            <a:endParaRPr lang="tr-TR" sz="1600" dirty="0">
              <a:latin typeface="DINPro" panose="020B0604020202020204" charset="0"/>
            </a:endParaRPr>
          </a:p>
          <a:p>
            <a:pPr>
              <a:lnSpc>
                <a:spcPct val="100000"/>
              </a:lnSpc>
              <a:buClr>
                <a:srgbClr val="FF0000"/>
              </a:buClr>
              <a:buSzPct val="125000"/>
            </a:pPr>
            <a:r>
              <a:rPr lang="en-US" sz="1600" dirty="0">
                <a:latin typeface="DINPro" panose="020B0604020202020204" charset="0"/>
              </a:rPr>
              <a:t>Classification:</a:t>
            </a:r>
          </a:p>
          <a:p>
            <a:pPr>
              <a:lnSpc>
                <a:spcPct val="100000"/>
              </a:lnSpc>
              <a:buClr>
                <a:srgbClr val="FF0000"/>
              </a:buClr>
              <a:buSzPct val="125000"/>
            </a:pPr>
            <a:endParaRPr lang="en-US" sz="1600" dirty="0">
              <a:latin typeface="DINPro" panose="020B0604020202020204" charset="0"/>
            </a:endParaRPr>
          </a:p>
          <a:p>
            <a:pPr>
              <a:lnSpc>
                <a:spcPct val="100000"/>
              </a:lnSpc>
              <a:buClr>
                <a:srgbClr val="FF0000"/>
              </a:buClr>
              <a:buSzPct val="125000"/>
            </a:pPr>
            <a:r>
              <a:rPr lang="en-US" sz="1600" dirty="0">
                <a:latin typeface="DINPro" panose="020B0604020202020204" charset="0"/>
              </a:rPr>
              <a:t>Residential Ventilation Units (RVU): </a:t>
            </a:r>
            <a:r>
              <a:rPr lang="en-US" sz="1600" dirty="0" err="1">
                <a:latin typeface="DINPro" panose="020B0604020202020204" charset="0"/>
              </a:rPr>
              <a:t>Qmax</a:t>
            </a:r>
            <a:r>
              <a:rPr lang="en-US" sz="1600" dirty="0">
                <a:latin typeface="DINPro" panose="020B0604020202020204" charset="0"/>
              </a:rPr>
              <a:t> ≤ 250 m3/h</a:t>
            </a:r>
          </a:p>
          <a:p>
            <a:pPr>
              <a:lnSpc>
                <a:spcPct val="100000"/>
              </a:lnSpc>
              <a:buClr>
                <a:srgbClr val="FF0000"/>
              </a:buClr>
              <a:buSzPct val="125000"/>
            </a:pPr>
            <a:r>
              <a:rPr lang="en-US" sz="1600" dirty="0">
                <a:latin typeface="DINPro" panose="020B0604020202020204" charset="0"/>
              </a:rPr>
              <a:t>Non-Residential Ventilation Units (NRVU): </a:t>
            </a:r>
            <a:r>
              <a:rPr lang="en-US" sz="1600" dirty="0" err="1">
                <a:latin typeface="DINPro" panose="020B0604020202020204" charset="0"/>
              </a:rPr>
              <a:t>Qmax</a:t>
            </a:r>
            <a:r>
              <a:rPr lang="en-US" sz="1600" dirty="0">
                <a:latin typeface="DINPro" panose="020B0604020202020204" charset="0"/>
              </a:rPr>
              <a:t> &gt; 250 m3/h</a:t>
            </a:r>
          </a:p>
          <a:p>
            <a:pPr>
              <a:lnSpc>
                <a:spcPct val="100000"/>
              </a:lnSpc>
              <a:buClr>
                <a:srgbClr val="FF0000"/>
              </a:buClr>
              <a:buSzPct val="125000"/>
            </a:pPr>
            <a:r>
              <a:rPr lang="en-US" sz="1600" dirty="0">
                <a:latin typeface="DINPro" panose="020B0604020202020204" charset="0"/>
              </a:rPr>
              <a:t>Residential Ventilation Units (RVU)*: 1000 m3/h &gt; </a:t>
            </a:r>
            <a:r>
              <a:rPr lang="en-US" sz="1600" dirty="0" err="1">
                <a:latin typeface="DINPro" panose="020B0604020202020204" charset="0"/>
              </a:rPr>
              <a:t>Qmax</a:t>
            </a:r>
            <a:r>
              <a:rPr lang="en-US" sz="1600" dirty="0">
                <a:latin typeface="DINPro" panose="020B0604020202020204" charset="0"/>
              </a:rPr>
              <a:t> &gt; 250 m3/h</a:t>
            </a:r>
          </a:p>
          <a:p>
            <a:pPr>
              <a:lnSpc>
                <a:spcPct val="100000"/>
              </a:lnSpc>
              <a:buClr>
                <a:srgbClr val="FF0000"/>
              </a:buClr>
              <a:buSzPct val="125000"/>
            </a:pPr>
            <a:r>
              <a:rPr lang="en-US" sz="1600" dirty="0">
                <a:latin typeface="DINPro" panose="020B0604020202020204" charset="0"/>
              </a:rPr>
              <a:t>*Instances specified by the manufacturer for residential use.</a:t>
            </a:r>
          </a:p>
        </p:txBody>
      </p:sp>
      <p:sp>
        <p:nvSpPr>
          <p:cNvPr id="7" name="Title 1">
            <a:extLst>
              <a:ext uri="{FF2B5EF4-FFF2-40B4-BE49-F238E27FC236}">
                <a16:creationId xmlns:a16="http://schemas.microsoft.com/office/drawing/2014/main" id="{CBF18A36-7907-4C7E-A1FE-324E10284779}"/>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The </a:t>
            </a:r>
            <a:r>
              <a:rPr lang="en-US" sz="2400" dirty="0" err="1">
                <a:latin typeface="DINPro" panose="020B0604020202020204" charset="0"/>
              </a:rPr>
              <a:t>Ecodesign</a:t>
            </a:r>
            <a:r>
              <a:rPr lang="en-US" sz="2400" dirty="0">
                <a:latin typeface="DINPro" panose="020B0604020202020204" charset="0"/>
              </a:rPr>
              <a:t> Directive (EU 1254/2014)</a:t>
            </a:r>
            <a:endParaRPr lang="tr-TR" sz="1800" dirty="0">
              <a:latin typeface="DINPro" panose="020B0604020202020204" charset="0"/>
            </a:endParaRPr>
          </a:p>
        </p:txBody>
      </p:sp>
      <p:pic>
        <p:nvPicPr>
          <p:cNvPr id="8" name="Picture 7">
            <a:extLst>
              <a:ext uri="{FF2B5EF4-FFF2-40B4-BE49-F238E27FC236}">
                <a16:creationId xmlns:a16="http://schemas.microsoft.com/office/drawing/2014/main" id="{3E874ADC-59FB-4076-AD04-46E6210913DD}"/>
              </a:ext>
            </a:extLst>
          </p:cNvPr>
          <p:cNvPicPr>
            <a:picLocks noChangeAspect="1"/>
          </p:cNvPicPr>
          <p:nvPr/>
        </p:nvPicPr>
        <p:blipFill>
          <a:blip r:embed="rId2"/>
          <a:stretch>
            <a:fillRect/>
          </a:stretch>
        </p:blipFill>
        <p:spPr>
          <a:xfrm>
            <a:off x="11116426" y="114300"/>
            <a:ext cx="964277" cy="914400"/>
          </a:xfrm>
          <a:prstGeom prst="rect">
            <a:avLst/>
          </a:prstGeom>
        </p:spPr>
      </p:pic>
      <p:sp>
        <p:nvSpPr>
          <p:cNvPr id="2" name="TextBox 1">
            <a:extLst>
              <a:ext uri="{FF2B5EF4-FFF2-40B4-BE49-F238E27FC236}">
                <a16:creationId xmlns:a16="http://schemas.microsoft.com/office/drawing/2014/main" id="{5F22E879-0498-4A60-811E-08B477477CE3}"/>
              </a:ext>
            </a:extLst>
          </p:cNvPr>
          <p:cNvSpPr txBox="1"/>
          <p:nvPr/>
        </p:nvSpPr>
        <p:spPr>
          <a:xfrm>
            <a:off x="898524" y="4838700"/>
            <a:ext cx="10386176" cy="1771649"/>
          </a:xfrm>
          <a:prstGeom prst="rect">
            <a:avLst/>
          </a:prstGeom>
          <a:noFill/>
        </p:spPr>
        <p:txBody>
          <a:bodyPr wrap="square" numCol="2" rtlCol="0">
            <a:noAutofit/>
          </a:bodyPr>
          <a:lstStyle/>
          <a:p>
            <a:pPr>
              <a:lnSpc>
                <a:spcPct val="150000"/>
              </a:lnSpc>
              <a:buClr>
                <a:srgbClr val="FF0000"/>
              </a:buClr>
              <a:buSzPct val="125000"/>
            </a:pPr>
            <a:r>
              <a:rPr lang="en-US" sz="1100" b="1" dirty="0">
                <a:solidFill>
                  <a:srgbClr val="FF0000"/>
                </a:solidFill>
                <a:latin typeface="DINPro" panose="020B0604020202020204" charset="0"/>
              </a:rPr>
              <a:t>Exceptional Applications:</a:t>
            </a:r>
          </a:p>
          <a:p>
            <a:pPr>
              <a:lnSpc>
                <a:spcPct val="150000"/>
              </a:lnSpc>
              <a:buClr>
                <a:srgbClr val="FF0000"/>
              </a:buClr>
              <a:buSzPct val="125000"/>
            </a:pPr>
            <a:endParaRPr lang="en-US" sz="1100" b="1" dirty="0">
              <a:solidFill>
                <a:srgbClr val="FF0000"/>
              </a:solidFill>
              <a:latin typeface="DINPro" panose="020B0604020202020204" charset="0"/>
            </a:endParaRPr>
          </a:p>
          <a:p>
            <a:pPr>
              <a:lnSpc>
                <a:spcPct val="150000"/>
              </a:lnSpc>
              <a:buClr>
                <a:srgbClr val="FF0000"/>
              </a:buClr>
              <a:buSzPct val="125000"/>
            </a:pPr>
            <a:r>
              <a:rPr lang="en-US" sz="1100" dirty="0">
                <a:latin typeface="DINPro" panose="020B0604020202020204" charset="0"/>
              </a:rPr>
              <a:t>Agricultural ventilation applications</a:t>
            </a:r>
          </a:p>
          <a:p>
            <a:pPr>
              <a:lnSpc>
                <a:spcPct val="150000"/>
              </a:lnSpc>
              <a:buClr>
                <a:srgbClr val="FF0000"/>
              </a:buClr>
              <a:buSzPct val="125000"/>
            </a:pPr>
            <a:r>
              <a:rPr lang="en-US" sz="1100" dirty="0">
                <a:latin typeface="DINPro" panose="020B0604020202020204" charset="0"/>
              </a:rPr>
              <a:t>Transportation applications</a:t>
            </a:r>
          </a:p>
          <a:p>
            <a:pPr>
              <a:lnSpc>
                <a:spcPct val="150000"/>
              </a:lnSpc>
              <a:buClr>
                <a:srgbClr val="FF0000"/>
              </a:buClr>
              <a:buSzPct val="125000"/>
            </a:pPr>
            <a:r>
              <a:rPr lang="en-US" sz="1100" dirty="0">
                <a:latin typeface="DINPro" panose="020B0604020202020204" charset="0"/>
              </a:rPr>
              <a:t>Exhaust hoods in industrial kitchens</a:t>
            </a:r>
          </a:p>
          <a:p>
            <a:pPr>
              <a:lnSpc>
                <a:spcPct val="150000"/>
              </a:lnSpc>
              <a:buClr>
                <a:srgbClr val="FF0000"/>
              </a:buClr>
              <a:buSzPct val="125000"/>
            </a:pPr>
            <a:r>
              <a:rPr lang="en-US" sz="1100" dirty="0">
                <a:latin typeface="DINPro" panose="020B0604020202020204" charset="0"/>
              </a:rPr>
              <a:t>Fresh air or exhaust </a:t>
            </a:r>
            <a:r>
              <a:rPr lang="tr-TR" sz="1100" dirty="0" err="1">
                <a:latin typeface="DINPro" panose="020B0604020202020204" charset="0"/>
              </a:rPr>
              <a:t>units</a:t>
            </a:r>
            <a:r>
              <a:rPr lang="en-US" sz="1100" dirty="0">
                <a:latin typeface="DINPro" panose="020B0604020202020204" charset="0"/>
              </a:rPr>
              <a:t> with a power consumption of 30 W or less and having a unidirectional airflow.</a:t>
            </a:r>
          </a:p>
          <a:p>
            <a:pPr>
              <a:lnSpc>
                <a:spcPct val="150000"/>
              </a:lnSpc>
              <a:buClr>
                <a:srgbClr val="FF0000"/>
              </a:buClr>
              <a:buSzPct val="125000"/>
            </a:pPr>
            <a:endParaRPr lang="en-US" sz="1100" dirty="0">
              <a:latin typeface="DINPro" panose="020B0604020202020204" charset="0"/>
            </a:endParaRPr>
          </a:p>
          <a:p>
            <a:pPr>
              <a:lnSpc>
                <a:spcPct val="150000"/>
              </a:lnSpc>
              <a:buClr>
                <a:srgbClr val="FF0000"/>
              </a:buClr>
              <a:buSzPct val="125000"/>
            </a:pPr>
            <a:r>
              <a:rPr lang="tr-TR" sz="1100" dirty="0" err="1">
                <a:latin typeface="DINPro" panose="020B0604020202020204" charset="0"/>
              </a:rPr>
              <a:t>Units</a:t>
            </a:r>
            <a:r>
              <a:rPr lang="en-US" sz="1100" dirty="0">
                <a:latin typeface="DINPro" panose="020B0604020202020204" charset="0"/>
              </a:rPr>
              <a:t> with each fan having a power consumption of 30 W or less and bidirectional airflow:</a:t>
            </a:r>
          </a:p>
          <a:p>
            <a:pPr>
              <a:lnSpc>
                <a:spcPct val="150000"/>
              </a:lnSpc>
              <a:buClr>
                <a:srgbClr val="FF0000"/>
              </a:buClr>
              <a:buSzPct val="125000"/>
            </a:pPr>
            <a:r>
              <a:rPr lang="en-US" sz="1100" dirty="0">
                <a:latin typeface="DINPro" panose="020B0604020202020204" charset="0"/>
              </a:rPr>
              <a:t>Axial or radial fans housed within a casing according to EU 327/2011</a:t>
            </a:r>
          </a:p>
          <a:p>
            <a:pPr>
              <a:lnSpc>
                <a:spcPct val="150000"/>
              </a:lnSpc>
              <a:buClr>
                <a:srgbClr val="FF0000"/>
              </a:buClr>
              <a:buSzPct val="125000"/>
            </a:pPr>
            <a:r>
              <a:rPr lang="en-US" sz="1100" dirty="0">
                <a:latin typeface="DINPro" panose="020B0604020202020204" charset="0"/>
              </a:rPr>
              <a:t>Fans operating in explosive environments</a:t>
            </a:r>
          </a:p>
          <a:p>
            <a:pPr>
              <a:lnSpc>
                <a:spcPct val="150000"/>
              </a:lnSpc>
              <a:buClr>
                <a:srgbClr val="FF0000"/>
              </a:buClr>
              <a:buSzPct val="125000"/>
            </a:pPr>
            <a:r>
              <a:rPr lang="en-US" sz="1100" dirty="0">
                <a:latin typeface="DINPro" panose="020B0604020202020204" charset="0"/>
              </a:rPr>
              <a:t>Emergency fans</a:t>
            </a:r>
          </a:p>
          <a:p>
            <a:pPr>
              <a:lnSpc>
                <a:spcPct val="150000"/>
              </a:lnSpc>
              <a:buClr>
                <a:srgbClr val="FF0000"/>
              </a:buClr>
              <a:buSzPct val="125000"/>
            </a:pPr>
            <a:r>
              <a:rPr lang="en-US" sz="1100" dirty="0">
                <a:latin typeface="DINPro" panose="020B0604020202020204" charset="0"/>
              </a:rPr>
              <a:t>Fans operating at very high or very low temperatures</a:t>
            </a:r>
            <a:endParaRPr lang="tr-TR" sz="1100" dirty="0"/>
          </a:p>
        </p:txBody>
      </p:sp>
      <p:pic>
        <p:nvPicPr>
          <p:cNvPr id="6" name="Picture 334438908">
            <a:extLst>
              <a:ext uri="{FF2B5EF4-FFF2-40B4-BE49-F238E27FC236}">
                <a16:creationId xmlns:a16="http://schemas.microsoft.com/office/drawing/2014/main" id="{B40CC3DB-45AF-416C-391E-F2D130A241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1702321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F37FBE-7661-44BE-A50F-69FB748F6CA3}"/>
              </a:ext>
            </a:extLst>
          </p:cNvPr>
          <p:cNvSpPr txBox="1">
            <a:spLocks/>
          </p:cNvSpPr>
          <p:nvPr/>
        </p:nvSpPr>
        <p:spPr>
          <a:xfrm>
            <a:off x="600827" y="3171824"/>
            <a:ext cx="5761874" cy="16414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Clr>
                <a:srgbClr val="FF0000"/>
              </a:buClr>
              <a:buSzPct val="125000"/>
            </a:pPr>
            <a:r>
              <a:rPr lang="en-US" sz="1600" dirty="0">
                <a:latin typeface="DINPro" panose="020B0604020202020204" charset="0"/>
              </a:rPr>
              <a:t>As of January 1, 2016, under </a:t>
            </a:r>
            <a:r>
              <a:rPr lang="en-US" sz="1600" dirty="0" err="1">
                <a:latin typeface="DINPro" panose="020B0604020202020204" charset="0"/>
              </a:rPr>
              <a:t>Ecodesign</a:t>
            </a:r>
            <a:r>
              <a:rPr lang="en-US" sz="1600" dirty="0">
                <a:latin typeface="DINPro" panose="020B0604020202020204" charset="0"/>
              </a:rPr>
              <a:t> directive, which is in effect, specific limit values have been established for components of air handling units, such as fans, heat recovery exchangers, and filter efficiency. Additionally, the directive includes rules regarding the operation of air handling units.</a:t>
            </a:r>
          </a:p>
          <a:p>
            <a:pPr>
              <a:lnSpc>
                <a:spcPct val="150000"/>
              </a:lnSpc>
              <a:buClr>
                <a:srgbClr val="FF0000"/>
              </a:buClr>
              <a:buSzPct val="125000"/>
            </a:pPr>
            <a:endParaRPr lang="en-US" sz="1600" dirty="0">
              <a:latin typeface="DINPro" panose="020B0604020202020204" charset="0"/>
            </a:endParaRPr>
          </a:p>
          <a:p>
            <a:pPr>
              <a:lnSpc>
                <a:spcPct val="150000"/>
              </a:lnSpc>
              <a:buClr>
                <a:srgbClr val="FF0000"/>
              </a:buClr>
              <a:buSzPct val="125000"/>
            </a:pPr>
            <a:r>
              <a:rPr lang="en-US" sz="1600" dirty="0">
                <a:latin typeface="DINPro" panose="020B0604020202020204" charset="0"/>
              </a:rPr>
              <a:t>The directive is in effect with its revision as of January 1, 2018.</a:t>
            </a:r>
          </a:p>
        </p:txBody>
      </p:sp>
      <p:sp>
        <p:nvSpPr>
          <p:cNvPr id="7" name="Title 1">
            <a:extLst>
              <a:ext uri="{FF2B5EF4-FFF2-40B4-BE49-F238E27FC236}">
                <a16:creationId xmlns:a16="http://schemas.microsoft.com/office/drawing/2014/main" id="{CBF18A36-7907-4C7E-A1FE-324E10284779}"/>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The </a:t>
            </a:r>
            <a:r>
              <a:rPr lang="en-US" sz="2400" dirty="0" err="1">
                <a:latin typeface="DINPro" panose="020B0604020202020204" charset="0"/>
              </a:rPr>
              <a:t>Ecodesign</a:t>
            </a:r>
            <a:r>
              <a:rPr lang="en-US" sz="2400" dirty="0">
                <a:latin typeface="DINPro" panose="020B0604020202020204" charset="0"/>
              </a:rPr>
              <a:t> Directive (EU 1254/2014)</a:t>
            </a:r>
            <a:endParaRPr lang="tr-TR" sz="1800" dirty="0">
              <a:latin typeface="DINPro" panose="020B0604020202020204" charset="0"/>
            </a:endParaRPr>
          </a:p>
        </p:txBody>
      </p:sp>
      <p:pic>
        <p:nvPicPr>
          <p:cNvPr id="8" name="Picture 7">
            <a:extLst>
              <a:ext uri="{FF2B5EF4-FFF2-40B4-BE49-F238E27FC236}">
                <a16:creationId xmlns:a16="http://schemas.microsoft.com/office/drawing/2014/main" id="{3E874ADC-59FB-4076-AD04-46E6210913DD}"/>
              </a:ext>
            </a:extLst>
          </p:cNvPr>
          <p:cNvPicPr>
            <a:picLocks noChangeAspect="1"/>
          </p:cNvPicPr>
          <p:nvPr/>
        </p:nvPicPr>
        <p:blipFill>
          <a:blip r:embed="rId2"/>
          <a:stretch>
            <a:fillRect/>
          </a:stretch>
        </p:blipFill>
        <p:spPr>
          <a:xfrm>
            <a:off x="11116426" y="114300"/>
            <a:ext cx="964277" cy="914400"/>
          </a:xfrm>
          <a:prstGeom prst="rect">
            <a:avLst/>
          </a:prstGeom>
        </p:spPr>
      </p:pic>
      <p:pic>
        <p:nvPicPr>
          <p:cNvPr id="4" name="Picture 3">
            <a:extLst>
              <a:ext uri="{FF2B5EF4-FFF2-40B4-BE49-F238E27FC236}">
                <a16:creationId xmlns:a16="http://schemas.microsoft.com/office/drawing/2014/main" id="{F79B5267-181A-4ED7-AB1C-FD45FA635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847" y="2714624"/>
            <a:ext cx="5816600" cy="3019425"/>
          </a:xfrm>
          <a:prstGeom prst="rect">
            <a:avLst/>
          </a:prstGeom>
        </p:spPr>
      </p:pic>
      <p:pic>
        <p:nvPicPr>
          <p:cNvPr id="3" name="Picture 334438908">
            <a:extLst>
              <a:ext uri="{FF2B5EF4-FFF2-40B4-BE49-F238E27FC236}">
                <a16:creationId xmlns:a16="http://schemas.microsoft.com/office/drawing/2014/main" id="{F8BED1B2-21FE-F02A-79BE-FEEF5E181F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96529"/>
            <a:ext cx="4438649" cy="951656"/>
          </a:xfrm>
          <a:prstGeom prst="rect">
            <a:avLst/>
          </a:prstGeom>
        </p:spPr>
      </p:pic>
    </p:spTree>
    <p:extLst>
      <p:ext uri="{BB962C8B-B14F-4D97-AF65-F5344CB8AC3E}">
        <p14:creationId xmlns:p14="http://schemas.microsoft.com/office/powerpoint/2010/main" val="316645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F37FBE-7661-44BE-A50F-69FB748F6CA3}"/>
              </a:ext>
            </a:extLst>
          </p:cNvPr>
          <p:cNvSpPr txBox="1">
            <a:spLocks/>
          </p:cNvSpPr>
          <p:nvPr/>
        </p:nvSpPr>
        <p:spPr>
          <a:xfrm>
            <a:off x="600827" y="2638425"/>
            <a:ext cx="8246840" cy="355070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buClr>
                <a:srgbClr val="FF0000"/>
              </a:buClr>
              <a:buSzPct val="125000"/>
            </a:pPr>
            <a:r>
              <a:rPr lang="en-US" sz="1600" dirty="0" err="1">
                <a:latin typeface="DINPro" panose="020B0604020202020204" charset="0"/>
              </a:rPr>
              <a:t>Ecodesign</a:t>
            </a:r>
            <a:r>
              <a:rPr lang="en-US" sz="1600" dirty="0">
                <a:latin typeface="DINPro" panose="020B0604020202020204" charset="0"/>
              </a:rPr>
              <a:t> directives refer to the collection of laws within the European Union that establish energy usage criteria for energy-consuming products. Manufacturers are legally obligated to comply with these criteria.</a:t>
            </a:r>
            <a:endParaRPr lang="tr-TR" sz="1600" dirty="0">
              <a:latin typeface="DINPro" panose="020B0604020202020204" charset="0"/>
            </a:endParaRPr>
          </a:p>
          <a:p>
            <a:pPr>
              <a:lnSpc>
                <a:spcPct val="150000"/>
              </a:lnSpc>
              <a:buClr>
                <a:srgbClr val="FF0000"/>
              </a:buClr>
              <a:buSzPct val="125000"/>
            </a:pPr>
            <a:endParaRPr lang="en-US" sz="1600" dirty="0">
              <a:latin typeface="DINPro" panose="020B0604020202020204" charset="0"/>
            </a:endParaRPr>
          </a:p>
          <a:p>
            <a:pPr>
              <a:lnSpc>
                <a:spcPct val="150000"/>
              </a:lnSpc>
              <a:buClr>
                <a:srgbClr val="FF0000"/>
              </a:buClr>
              <a:buSzPct val="125000"/>
            </a:pPr>
            <a:r>
              <a:rPr lang="en-US" sz="1600" dirty="0">
                <a:latin typeface="DINPro" panose="020B0604020202020204" charset="0"/>
              </a:rPr>
              <a:t>The directives have been examined under specific headings for each product group, and LOT6, covering ventilation units and air handling units, was adopted by the European Parliament in 2013 with the directive number EU 1254/2014, and it came into effect. </a:t>
            </a:r>
            <a:r>
              <a:rPr lang="en-US" sz="1600" dirty="0" err="1">
                <a:latin typeface="DINPro" panose="020B0604020202020204" charset="0"/>
              </a:rPr>
              <a:t>Ecodesign</a:t>
            </a:r>
            <a:r>
              <a:rPr lang="en-US" sz="1600" dirty="0">
                <a:latin typeface="DINPro" panose="020B0604020202020204" charset="0"/>
              </a:rPr>
              <a:t> directives, prepared by European Council with the aim of replacing less energy-efficient products in the market with more efficient ones, have been accepted as a prerequisite for the CE certificate with specified dates. This has restricted the entry of non-compliant</a:t>
            </a:r>
            <a:r>
              <a:rPr lang="tr-TR" sz="1600" dirty="0">
                <a:latin typeface="DINPro" panose="020B0604020202020204" charset="0"/>
              </a:rPr>
              <a:t> </a:t>
            </a:r>
            <a:r>
              <a:rPr lang="tr-TR" sz="1600" dirty="0" err="1">
                <a:latin typeface="DINPro" panose="020B0604020202020204" charset="0"/>
              </a:rPr>
              <a:t>units</a:t>
            </a:r>
            <a:r>
              <a:rPr lang="tr-TR" sz="1600" dirty="0">
                <a:latin typeface="DINPro" panose="020B0604020202020204" charset="0"/>
              </a:rPr>
              <a:t> </a:t>
            </a:r>
            <a:r>
              <a:rPr lang="en-US" sz="1600" dirty="0">
                <a:latin typeface="DINPro" panose="020B0604020202020204" charset="0"/>
              </a:rPr>
              <a:t>into EU countries.</a:t>
            </a:r>
            <a:endParaRPr lang="tr-TR" sz="1600" dirty="0">
              <a:latin typeface="DINPro" panose="020B0604020202020204" charset="0"/>
            </a:endParaRPr>
          </a:p>
        </p:txBody>
      </p:sp>
      <p:sp>
        <p:nvSpPr>
          <p:cNvPr id="7" name="Title 1">
            <a:extLst>
              <a:ext uri="{FF2B5EF4-FFF2-40B4-BE49-F238E27FC236}">
                <a16:creationId xmlns:a16="http://schemas.microsoft.com/office/drawing/2014/main" id="{CBF18A36-7907-4C7E-A1FE-324E10284779}"/>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Air Handling Units (AHUs) for HVAC Systems</a:t>
            </a:r>
          </a:p>
          <a:p>
            <a:r>
              <a:rPr lang="en-US" sz="2400" dirty="0">
                <a:latin typeface="DINPro" panose="020B0604020202020204" charset="0"/>
              </a:rPr>
              <a:t>Single-direction (Supply or Exhaust) ventilation units (AHUs)</a:t>
            </a:r>
            <a:endParaRPr lang="tr-TR" sz="1800" dirty="0">
              <a:latin typeface="DINPro" panose="020B0604020202020204" charset="0"/>
            </a:endParaRPr>
          </a:p>
        </p:txBody>
      </p:sp>
      <p:pic>
        <p:nvPicPr>
          <p:cNvPr id="8" name="Picture 7">
            <a:extLst>
              <a:ext uri="{FF2B5EF4-FFF2-40B4-BE49-F238E27FC236}">
                <a16:creationId xmlns:a16="http://schemas.microsoft.com/office/drawing/2014/main" id="{3E874ADC-59FB-4076-AD04-46E6210913DD}"/>
              </a:ext>
            </a:extLst>
          </p:cNvPr>
          <p:cNvPicPr>
            <a:picLocks noChangeAspect="1"/>
          </p:cNvPicPr>
          <p:nvPr/>
        </p:nvPicPr>
        <p:blipFill>
          <a:blip r:embed="rId2"/>
          <a:stretch>
            <a:fillRect/>
          </a:stretch>
        </p:blipFill>
        <p:spPr>
          <a:xfrm>
            <a:off x="11116426" y="114300"/>
            <a:ext cx="964277" cy="914400"/>
          </a:xfrm>
          <a:prstGeom prst="rect">
            <a:avLst/>
          </a:prstGeom>
        </p:spPr>
      </p:pic>
      <p:pic>
        <p:nvPicPr>
          <p:cNvPr id="9" name="Picture 334438908">
            <a:extLst>
              <a:ext uri="{FF2B5EF4-FFF2-40B4-BE49-F238E27FC236}">
                <a16:creationId xmlns:a16="http://schemas.microsoft.com/office/drawing/2014/main" id="{871515B1-B61E-5D66-B0BD-5511E614F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675" y="193039"/>
            <a:ext cx="4438649" cy="951656"/>
          </a:xfrm>
          <a:prstGeom prst="rect">
            <a:avLst/>
          </a:prstGeom>
        </p:spPr>
      </p:pic>
    </p:spTree>
    <p:extLst>
      <p:ext uri="{BB962C8B-B14F-4D97-AF65-F5344CB8AC3E}">
        <p14:creationId xmlns:p14="http://schemas.microsoft.com/office/powerpoint/2010/main" val="233438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F37FBE-7661-44BE-A50F-69FB748F6CA3}"/>
              </a:ext>
            </a:extLst>
          </p:cNvPr>
          <p:cNvSpPr txBox="1">
            <a:spLocks/>
          </p:cNvSpPr>
          <p:nvPr/>
        </p:nvSpPr>
        <p:spPr>
          <a:xfrm>
            <a:off x="7027333" y="3126305"/>
            <a:ext cx="4456545" cy="777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88938" indent="-388938">
              <a:lnSpc>
                <a:spcPct val="150000"/>
              </a:lnSpc>
              <a:buClr>
                <a:srgbClr val="FF0000"/>
              </a:buClr>
              <a:buSzPct val="125000"/>
              <a:buFont typeface="Wingdings" panose="05000000000000000000" pitchFamily="2" charset="2"/>
              <a:buChar char="§"/>
            </a:pPr>
            <a:r>
              <a:rPr lang="en-US" sz="1600" dirty="0">
                <a:latin typeface="DINPro" panose="020B0604020202020204" charset="0"/>
              </a:rPr>
              <a:t>The airflow is unidirectional (either exhaust or supply air only).</a:t>
            </a:r>
          </a:p>
          <a:p>
            <a:pPr marL="388938" indent="-388938">
              <a:lnSpc>
                <a:spcPct val="150000"/>
              </a:lnSpc>
              <a:buClr>
                <a:srgbClr val="FF0000"/>
              </a:buClr>
              <a:buSzPct val="125000"/>
              <a:buFont typeface="Wingdings" panose="05000000000000000000" pitchFamily="2" charset="2"/>
              <a:buChar char="§"/>
            </a:pPr>
            <a:r>
              <a:rPr lang="en-US" sz="1600" dirty="0">
                <a:latin typeface="DINPro" panose="020B0604020202020204" charset="0"/>
              </a:rPr>
              <a:t>The </a:t>
            </a:r>
            <a:r>
              <a:rPr lang="tr-TR" sz="1600" dirty="0" err="1">
                <a:latin typeface="DINPro" panose="020B0604020202020204" charset="0"/>
              </a:rPr>
              <a:t>unit</a:t>
            </a:r>
            <a:r>
              <a:rPr lang="en-US" sz="1600" dirty="0">
                <a:latin typeface="DINPro" panose="020B0604020202020204" charset="0"/>
              </a:rPr>
              <a:t> is equipped with a filter of F7 class or higher.</a:t>
            </a:r>
          </a:p>
          <a:p>
            <a:pPr marL="388938" indent="-388938">
              <a:lnSpc>
                <a:spcPct val="150000"/>
              </a:lnSpc>
              <a:buClr>
                <a:srgbClr val="FF0000"/>
              </a:buClr>
              <a:buSzPct val="125000"/>
              <a:buFont typeface="Wingdings" panose="05000000000000000000" pitchFamily="2" charset="2"/>
              <a:buChar char="§"/>
            </a:pPr>
            <a:r>
              <a:rPr lang="en-US" sz="1600" dirty="0">
                <a:latin typeface="DINPro" panose="020B0604020202020204" charset="0"/>
              </a:rPr>
              <a:t>There is one or more fans within the</a:t>
            </a:r>
            <a:r>
              <a:rPr lang="tr-TR" sz="1600" dirty="0">
                <a:latin typeface="DINPro" panose="020B0604020202020204" charset="0"/>
              </a:rPr>
              <a:t> </a:t>
            </a:r>
            <a:r>
              <a:rPr lang="tr-TR" sz="1600" dirty="0" err="1">
                <a:latin typeface="DINPro" panose="020B0604020202020204" charset="0"/>
              </a:rPr>
              <a:t>unit</a:t>
            </a:r>
            <a:r>
              <a:rPr lang="en-US" sz="1600" dirty="0">
                <a:latin typeface="DINPro" panose="020B0604020202020204" charset="0"/>
              </a:rPr>
              <a:t>, all in the same air duct.</a:t>
            </a:r>
            <a:endParaRPr lang="tr-TR" sz="1600" dirty="0">
              <a:latin typeface="DINPro" panose="020B0604020202020204" charset="0"/>
            </a:endParaRPr>
          </a:p>
        </p:txBody>
      </p:sp>
      <p:sp>
        <p:nvSpPr>
          <p:cNvPr id="7" name="Title 1">
            <a:extLst>
              <a:ext uri="{FF2B5EF4-FFF2-40B4-BE49-F238E27FC236}">
                <a16:creationId xmlns:a16="http://schemas.microsoft.com/office/drawing/2014/main" id="{CBF18A36-7907-4C7E-A1FE-324E10284779}"/>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Air Handling Units (AHUs) for HVAC Systems</a:t>
            </a:r>
          </a:p>
          <a:p>
            <a:r>
              <a:rPr lang="en-US" sz="2400" dirty="0">
                <a:latin typeface="DINPro" panose="020B0604020202020204" charset="0"/>
              </a:rPr>
              <a:t>Single-direction (Supply or Exhaust) ventilation units (AHUs)</a:t>
            </a:r>
            <a:endParaRPr lang="tr-TR" sz="1800" dirty="0">
              <a:latin typeface="DINPro" panose="020B0604020202020204" charset="0"/>
            </a:endParaRPr>
          </a:p>
        </p:txBody>
      </p:sp>
      <p:pic>
        <p:nvPicPr>
          <p:cNvPr id="8" name="Picture 7">
            <a:extLst>
              <a:ext uri="{FF2B5EF4-FFF2-40B4-BE49-F238E27FC236}">
                <a16:creationId xmlns:a16="http://schemas.microsoft.com/office/drawing/2014/main" id="{3E874ADC-59FB-4076-AD04-46E6210913DD}"/>
              </a:ext>
            </a:extLst>
          </p:cNvPr>
          <p:cNvPicPr>
            <a:picLocks noChangeAspect="1"/>
          </p:cNvPicPr>
          <p:nvPr/>
        </p:nvPicPr>
        <p:blipFill>
          <a:blip r:embed="rId2"/>
          <a:stretch>
            <a:fillRect/>
          </a:stretch>
        </p:blipFill>
        <p:spPr>
          <a:xfrm>
            <a:off x="11116426" y="114300"/>
            <a:ext cx="964277" cy="914400"/>
          </a:xfrm>
          <a:prstGeom prst="rect">
            <a:avLst/>
          </a:prstGeom>
        </p:spPr>
      </p:pic>
      <p:pic>
        <p:nvPicPr>
          <p:cNvPr id="6" name="Picture 5">
            <a:extLst>
              <a:ext uri="{FF2B5EF4-FFF2-40B4-BE49-F238E27FC236}">
                <a16:creationId xmlns:a16="http://schemas.microsoft.com/office/drawing/2014/main" id="{055177AD-85FA-437D-85F3-FBAEF760B810}"/>
              </a:ext>
            </a:extLst>
          </p:cNvPr>
          <p:cNvPicPr>
            <a:picLocks noChangeAspect="1"/>
          </p:cNvPicPr>
          <p:nvPr/>
        </p:nvPicPr>
        <p:blipFill rotWithShape="1">
          <a:blip r:embed="rId3">
            <a:extLst>
              <a:ext uri="{28A0092B-C50C-407E-A947-70E740481C1C}">
                <a14:useLocalDpi xmlns:a14="http://schemas.microsoft.com/office/drawing/2010/main" val="0"/>
              </a:ext>
            </a:extLst>
          </a:blip>
          <a:srcRect l="9357" t="32507" r="9519" b="32828"/>
          <a:stretch/>
        </p:blipFill>
        <p:spPr>
          <a:xfrm>
            <a:off x="1686946" y="3429000"/>
            <a:ext cx="3477722" cy="1188720"/>
          </a:xfrm>
          <a:prstGeom prst="rect">
            <a:avLst/>
          </a:prstGeom>
        </p:spPr>
      </p:pic>
      <p:pic>
        <p:nvPicPr>
          <p:cNvPr id="4" name="Picture 3">
            <a:extLst>
              <a:ext uri="{FF2B5EF4-FFF2-40B4-BE49-F238E27FC236}">
                <a16:creationId xmlns:a16="http://schemas.microsoft.com/office/drawing/2014/main" id="{E9B38C36-9B14-799D-788C-210801AB084F}"/>
              </a:ext>
            </a:extLst>
          </p:cNvPr>
          <p:cNvPicPr>
            <a:picLocks noChangeAspect="1"/>
          </p:cNvPicPr>
          <p:nvPr/>
        </p:nvPicPr>
        <p:blipFill>
          <a:blip r:embed="rId4"/>
          <a:stretch>
            <a:fillRect/>
          </a:stretch>
        </p:blipFill>
        <p:spPr>
          <a:xfrm>
            <a:off x="1132322" y="4610100"/>
            <a:ext cx="9984104" cy="2133600"/>
          </a:xfrm>
          <a:prstGeom prst="rect">
            <a:avLst/>
          </a:prstGeom>
        </p:spPr>
      </p:pic>
      <p:pic>
        <p:nvPicPr>
          <p:cNvPr id="9" name="Picture 334438908">
            <a:extLst>
              <a:ext uri="{FF2B5EF4-FFF2-40B4-BE49-F238E27FC236}">
                <a16:creationId xmlns:a16="http://schemas.microsoft.com/office/drawing/2014/main" id="{403B71EE-1F43-1B9E-0E00-18F6D2E015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293531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5F55-B3E9-4FA2-B998-6300B6FE9100}"/>
              </a:ext>
            </a:extLst>
          </p:cNvPr>
          <p:cNvSpPr>
            <a:spLocks noGrp="1"/>
          </p:cNvSpPr>
          <p:nvPr>
            <p:ph type="title"/>
          </p:nvPr>
        </p:nvSpPr>
        <p:spPr>
          <a:xfrm>
            <a:off x="600826" y="351270"/>
            <a:ext cx="10515600" cy="777875"/>
          </a:xfrm>
        </p:spPr>
        <p:txBody>
          <a:bodyPr anchor="t" anchorCtr="0">
            <a:noAutofit/>
          </a:bodyPr>
          <a:lstStyle/>
          <a:p>
            <a:br>
              <a:rPr lang="en-US" sz="2400" dirty="0">
                <a:latin typeface="DINPro" panose="020B0604020202020204" charset="0"/>
              </a:rPr>
            </a:br>
            <a:br>
              <a:rPr lang="en-US" sz="2400" dirty="0">
                <a:latin typeface="DINPro" panose="020B0604020202020204" charset="0"/>
              </a:rPr>
            </a:br>
            <a:br>
              <a:rPr lang="en-US" sz="2400" dirty="0">
                <a:latin typeface="DINPro" panose="020B0604020202020204" charset="0"/>
              </a:rPr>
            </a:br>
            <a:br>
              <a:rPr lang="en-US" sz="2400" dirty="0">
                <a:latin typeface="DINPro" panose="020B0604020202020204" charset="0"/>
              </a:rPr>
            </a:br>
            <a:r>
              <a:rPr lang="en-US" sz="2400" dirty="0">
                <a:latin typeface="DINPro" panose="020B0604020202020204" charset="0"/>
              </a:rPr>
              <a:t>Air Handling Units (AHUs) for HVAC Systems</a:t>
            </a:r>
            <a:br>
              <a:rPr lang="en-US" sz="2400" dirty="0">
                <a:latin typeface="DINPro" panose="020B0604020202020204" charset="0"/>
              </a:rPr>
            </a:br>
            <a:r>
              <a:rPr lang="en-US" sz="2400" dirty="0">
                <a:latin typeface="DINPro" panose="020B0604020202020204" charset="0"/>
              </a:rPr>
              <a:t>Bidirectional (Supply and Exhaust simultaneously) ventilation units (AHUs)</a:t>
            </a:r>
            <a:endParaRPr lang="tr-TR" sz="2400" dirty="0">
              <a:latin typeface="DINPro" panose="020B0604020202020204" charset="0"/>
            </a:endParaRPr>
          </a:p>
        </p:txBody>
      </p:sp>
      <p:sp>
        <p:nvSpPr>
          <p:cNvPr id="5" name="Title 1">
            <a:extLst>
              <a:ext uri="{FF2B5EF4-FFF2-40B4-BE49-F238E27FC236}">
                <a16:creationId xmlns:a16="http://schemas.microsoft.com/office/drawing/2014/main" id="{E0F37FBE-7661-44BE-A50F-69FB748F6CA3}"/>
              </a:ext>
            </a:extLst>
          </p:cNvPr>
          <p:cNvSpPr txBox="1">
            <a:spLocks/>
          </p:cNvSpPr>
          <p:nvPr/>
        </p:nvSpPr>
        <p:spPr>
          <a:xfrm>
            <a:off x="7018866" y="2778893"/>
            <a:ext cx="5156200" cy="777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88938" indent="-388938">
              <a:lnSpc>
                <a:spcPct val="150000"/>
              </a:lnSpc>
              <a:buClr>
                <a:srgbClr val="FF0000"/>
              </a:buClr>
              <a:buSzPct val="125000"/>
              <a:buFont typeface="Wingdings" panose="05000000000000000000" pitchFamily="2" charset="2"/>
              <a:buChar char="§"/>
            </a:pPr>
            <a:endParaRPr lang="en-US" sz="1600" dirty="0">
              <a:latin typeface="DINPro" panose="020B0604020202020204" charset="0"/>
            </a:endParaRPr>
          </a:p>
          <a:p>
            <a:pPr marL="388938" indent="-388938">
              <a:lnSpc>
                <a:spcPct val="150000"/>
              </a:lnSpc>
              <a:buClr>
                <a:srgbClr val="FF0000"/>
              </a:buClr>
              <a:buSzPct val="125000"/>
              <a:buFont typeface="Wingdings" panose="05000000000000000000" pitchFamily="2" charset="2"/>
              <a:buChar char="§"/>
            </a:pPr>
            <a:r>
              <a:rPr lang="en-US" sz="1600" dirty="0">
                <a:latin typeface="DINPro" panose="020B0604020202020204" charset="0"/>
              </a:rPr>
              <a:t>The airflow is bidirectional (both supply and exhaust air).</a:t>
            </a:r>
          </a:p>
          <a:p>
            <a:pPr marL="388938" indent="-388938">
              <a:lnSpc>
                <a:spcPct val="150000"/>
              </a:lnSpc>
              <a:buClr>
                <a:srgbClr val="FF0000"/>
              </a:buClr>
              <a:buSzPct val="125000"/>
              <a:buFont typeface="Wingdings" panose="05000000000000000000" pitchFamily="2" charset="2"/>
              <a:buChar char="§"/>
            </a:pPr>
            <a:r>
              <a:rPr lang="en-US" sz="1600" dirty="0">
                <a:latin typeface="DINPro" panose="020B0604020202020204" charset="0"/>
              </a:rPr>
              <a:t>There is at least an F7 class filter on the supply air side and at least an M5 class filter on the exhaust air side.</a:t>
            </a:r>
          </a:p>
          <a:p>
            <a:pPr marL="388938" indent="-388938">
              <a:lnSpc>
                <a:spcPct val="150000"/>
              </a:lnSpc>
              <a:buClr>
                <a:srgbClr val="FF0000"/>
              </a:buClr>
              <a:buSzPct val="125000"/>
              <a:buFont typeface="Wingdings" panose="05000000000000000000" pitchFamily="2" charset="2"/>
              <a:buChar char="§"/>
            </a:pPr>
            <a:r>
              <a:rPr lang="en-US" sz="1600" dirty="0">
                <a:latin typeface="DINPro" panose="020B0604020202020204" charset="0"/>
              </a:rPr>
              <a:t>The </a:t>
            </a:r>
            <a:r>
              <a:rPr lang="tr-TR" sz="1600" dirty="0" err="1">
                <a:latin typeface="DINPro" panose="020B0604020202020204" charset="0"/>
              </a:rPr>
              <a:t>unit</a:t>
            </a:r>
            <a:r>
              <a:rPr lang="en-US" sz="1600" dirty="0">
                <a:latin typeface="DINPro" panose="020B0604020202020204" charset="0"/>
              </a:rPr>
              <a:t> is equipped with a heat recovery system (HRS/IGK).</a:t>
            </a:r>
            <a:endParaRPr lang="tr-TR" sz="1600" dirty="0">
              <a:latin typeface="DINPro" panose="020B0604020202020204" charset="0"/>
            </a:endParaRPr>
          </a:p>
        </p:txBody>
      </p:sp>
      <p:pic>
        <p:nvPicPr>
          <p:cNvPr id="8" name="Picture 7">
            <a:extLst>
              <a:ext uri="{FF2B5EF4-FFF2-40B4-BE49-F238E27FC236}">
                <a16:creationId xmlns:a16="http://schemas.microsoft.com/office/drawing/2014/main" id="{33ACF509-17ED-4A2A-B154-C6ED7193BEEB}"/>
              </a:ext>
            </a:extLst>
          </p:cNvPr>
          <p:cNvPicPr>
            <a:picLocks noChangeAspect="1"/>
          </p:cNvPicPr>
          <p:nvPr/>
        </p:nvPicPr>
        <p:blipFill>
          <a:blip r:embed="rId2"/>
          <a:stretch>
            <a:fillRect/>
          </a:stretch>
        </p:blipFill>
        <p:spPr>
          <a:xfrm>
            <a:off x="11116426" y="114300"/>
            <a:ext cx="964277" cy="914400"/>
          </a:xfrm>
          <a:prstGeom prst="rect">
            <a:avLst/>
          </a:prstGeom>
        </p:spPr>
      </p:pic>
      <p:pic>
        <p:nvPicPr>
          <p:cNvPr id="9" name="Picture 8">
            <a:extLst>
              <a:ext uri="{FF2B5EF4-FFF2-40B4-BE49-F238E27FC236}">
                <a16:creationId xmlns:a16="http://schemas.microsoft.com/office/drawing/2014/main" id="{E6EEDCED-8BBD-4B65-B2DE-B59853D5B07D}"/>
              </a:ext>
            </a:extLst>
          </p:cNvPr>
          <p:cNvPicPr>
            <a:picLocks noChangeAspect="1"/>
          </p:cNvPicPr>
          <p:nvPr/>
        </p:nvPicPr>
        <p:blipFill rotWithShape="1">
          <a:blip r:embed="rId3">
            <a:extLst>
              <a:ext uri="{28A0092B-C50C-407E-A947-70E740481C1C}">
                <a14:useLocalDpi xmlns:a14="http://schemas.microsoft.com/office/drawing/2010/main" val="0"/>
              </a:ext>
            </a:extLst>
          </a:blip>
          <a:srcRect l="8024" t="26667" r="7942" b="26049"/>
          <a:stretch/>
        </p:blipFill>
        <p:spPr>
          <a:xfrm>
            <a:off x="111297" y="4366260"/>
            <a:ext cx="6337772" cy="2377440"/>
          </a:xfrm>
          <a:prstGeom prst="rect">
            <a:avLst/>
          </a:prstGeom>
        </p:spPr>
      </p:pic>
      <p:grpSp>
        <p:nvGrpSpPr>
          <p:cNvPr id="15" name="Group 14">
            <a:extLst>
              <a:ext uri="{FF2B5EF4-FFF2-40B4-BE49-F238E27FC236}">
                <a16:creationId xmlns:a16="http://schemas.microsoft.com/office/drawing/2014/main" id="{24B0F6CE-D495-4B01-BC60-97C14CA92D60}"/>
              </a:ext>
            </a:extLst>
          </p:cNvPr>
          <p:cNvGrpSpPr/>
          <p:nvPr/>
        </p:nvGrpSpPr>
        <p:grpSpPr>
          <a:xfrm>
            <a:off x="7644503" y="4366260"/>
            <a:ext cx="4436200" cy="2377440"/>
            <a:chOff x="1901572" y="4380961"/>
            <a:chExt cx="4436200" cy="2377440"/>
          </a:xfrm>
        </p:grpSpPr>
        <p:pic>
          <p:nvPicPr>
            <p:cNvPr id="11" name="Picture 10">
              <a:extLst>
                <a:ext uri="{FF2B5EF4-FFF2-40B4-BE49-F238E27FC236}">
                  <a16:creationId xmlns:a16="http://schemas.microsoft.com/office/drawing/2014/main" id="{6F35CE95-B955-42CA-AC09-17D190C636A8}"/>
                </a:ext>
              </a:extLst>
            </p:cNvPr>
            <p:cNvPicPr>
              <a:picLocks noChangeAspect="1"/>
            </p:cNvPicPr>
            <p:nvPr/>
          </p:nvPicPr>
          <p:blipFill rotWithShape="1">
            <a:blip r:embed="rId4">
              <a:extLst>
                <a:ext uri="{28A0092B-C50C-407E-A947-70E740481C1C}">
                  <a14:useLocalDpi xmlns:a14="http://schemas.microsoft.com/office/drawing/2010/main" val="0"/>
                </a:ext>
              </a:extLst>
            </a:blip>
            <a:srcRect l="8107" t="16465" r="7942" b="16049"/>
            <a:stretch/>
          </p:blipFill>
          <p:spPr>
            <a:xfrm>
              <a:off x="1901572" y="4380961"/>
              <a:ext cx="4436200" cy="2377440"/>
            </a:xfrm>
            <a:prstGeom prst="rect">
              <a:avLst/>
            </a:prstGeom>
          </p:spPr>
        </p:pic>
        <p:sp>
          <p:nvSpPr>
            <p:cNvPr id="14" name="Rectangle 13">
              <a:extLst>
                <a:ext uri="{FF2B5EF4-FFF2-40B4-BE49-F238E27FC236}">
                  <a16:creationId xmlns:a16="http://schemas.microsoft.com/office/drawing/2014/main" id="{3648891B-1C33-46B9-A858-FD493A16C406}"/>
                </a:ext>
              </a:extLst>
            </p:cNvPr>
            <p:cNvSpPr/>
            <p:nvPr/>
          </p:nvSpPr>
          <p:spPr>
            <a:xfrm>
              <a:off x="2978149" y="5616892"/>
              <a:ext cx="396875" cy="106330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pic>
        <p:nvPicPr>
          <p:cNvPr id="4" name="Picture 334438908">
            <a:extLst>
              <a:ext uri="{FF2B5EF4-FFF2-40B4-BE49-F238E27FC236}">
                <a16:creationId xmlns:a16="http://schemas.microsoft.com/office/drawing/2014/main" id="{3CE0B005-787E-D238-86A3-FA96D29A1C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415789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8" name="Title 1">
            <a:extLst>
              <a:ext uri="{FF2B5EF4-FFF2-40B4-BE49-F238E27FC236}">
                <a16:creationId xmlns:a16="http://schemas.microsoft.com/office/drawing/2014/main" id="{A325BA40-DB82-4A3B-AAAD-179933328022}"/>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Air Handling Units (AHUs) for HVAC Systems</a:t>
            </a:r>
          </a:p>
          <a:p>
            <a:r>
              <a:rPr lang="en-US" sz="2400" dirty="0">
                <a:latin typeface="DINPro" panose="020B0604020202020204" charset="0"/>
              </a:rPr>
              <a:t>Bidirectional (Supply and Exhaust combined) ventilation units (AHUs)</a:t>
            </a:r>
            <a:endParaRPr lang="tr-TR" sz="2400" dirty="0">
              <a:latin typeface="DINPro" panose="020B0604020202020204" charset="0"/>
            </a:endParaRPr>
          </a:p>
        </p:txBody>
      </p:sp>
      <p:pic>
        <p:nvPicPr>
          <p:cNvPr id="3" name="Picture 2">
            <a:extLst>
              <a:ext uri="{FF2B5EF4-FFF2-40B4-BE49-F238E27FC236}">
                <a16:creationId xmlns:a16="http://schemas.microsoft.com/office/drawing/2014/main" id="{22463E76-A416-9B4D-F204-8C06BAD5EF14}"/>
              </a:ext>
            </a:extLst>
          </p:cNvPr>
          <p:cNvPicPr>
            <a:picLocks noChangeAspect="1"/>
          </p:cNvPicPr>
          <p:nvPr/>
        </p:nvPicPr>
        <p:blipFill>
          <a:blip r:embed="rId3"/>
          <a:stretch>
            <a:fillRect/>
          </a:stretch>
        </p:blipFill>
        <p:spPr>
          <a:xfrm>
            <a:off x="934003" y="2333945"/>
            <a:ext cx="9849245" cy="4524055"/>
          </a:xfrm>
          <a:prstGeom prst="rect">
            <a:avLst/>
          </a:prstGeom>
        </p:spPr>
      </p:pic>
      <p:pic>
        <p:nvPicPr>
          <p:cNvPr id="5" name="Picture 334438908">
            <a:extLst>
              <a:ext uri="{FF2B5EF4-FFF2-40B4-BE49-F238E27FC236}">
                <a16:creationId xmlns:a16="http://schemas.microsoft.com/office/drawing/2014/main" id="{FA975FF2-1D0F-C923-1441-7D18AD9F85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307522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8" name="Title 1">
            <a:extLst>
              <a:ext uri="{FF2B5EF4-FFF2-40B4-BE49-F238E27FC236}">
                <a16:creationId xmlns:a16="http://schemas.microsoft.com/office/drawing/2014/main" id="{A325BA40-DB82-4A3B-AAAD-179933328022}"/>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What does </a:t>
            </a:r>
            <a:r>
              <a:rPr lang="en-US" sz="2400" dirty="0" err="1">
                <a:latin typeface="DINPro" panose="020B0604020202020204" charset="0"/>
              </a:rPr>
              <a:t>Ecodesign</a:t>
            </a:r>
            <a:r>
              <a:rPr lang="en-US" sz="2400" dirty="0">
                <a:latin typeface="DINPro" panose="020B0604020202020204" charset="0"/>
              </a:rPr>
              <a:t> require?</a:t>
            </a:r>
            <a:endParaRPr lang="tr-TR" sz="2400" dirty="0">
              <a:latin typeface="DINPro" panose="020B0604020202020204" charset="0"/>
            </a:endParaRPr>
          </a:p>
        </p:txBody>
      </p:sp>
      <p:sp>
        <p:nvSpPr>
          <p:cNvPr id="6" name="Title 1">
            <a:extLst>
              <a:ext uri="{FF2B5EF4-FFF2-40B4-BE49-F238E27FC236}">
                <a16:creationId xmlns:a16="http://schemas.microsoft.com/office/drawing/2014/main" id="{0ACB03A9-1CF5-461A-813A-E95537F0AD3F}"/>
              </a:ext>
            </a:extLst>
          </p:cNvPr>
          <p:cNvSpPr txBox="1">
            <a:spLocks/>
          </p:cNvSpPr>
          <p:nvPr/>
        </p:nvSpPr>
        <p:spPr>
          <a:xfrm>
            <a:off x="600826" y="3047999"/>
            <a:ext cx="8268854" cy="314113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600" dirty="0">
                <a:latin typeface="DINPro" panose="02000503030000020003" pitchFamily="50" charset="0"/>
                <a:ea typeface="幼圆" pitchFamily="1" charset="-122"/>
              </a:rPr>
              <a:t>F7 filters should be used on the supply air side, and M5 filters should be used on the exhaust air side.</a:t>
            </a:r>
          </a:p>
          <a:p>
            <a:pPr>
              <a:lnSpc>
                <a:spcPct val="150000"/>
              </a:lnSpc>
            </a:pPr>
            <a:r>
              <a:rPr lang="en-US" altLang="en-US" sz="1600" dirty="0">
                <a:latin typeface="DINPro" panose="02000503030000020003" pitchFamily="50" charset="0"/>
                <a:ea typeface="幼圆" pitchFamily="1" charset="-122"/>
              </a:rPr>
              <a:t>Heat recovery systems (HRS) should be implemented in the </a:t>
            </a:r>
            <a:r>
              <a:rPr lang="tr-TR" altLang="en-US" sz="1600" dirty="0" err="1">
                <a:latin typeface="DINPro" panose="02000503030000020003" pitchFamily="50" charset="0"/>
                <a:ea typeface="幼圆" pitchFamily="1" charset="-122"/>
              </a:rPr>
              <a:t>units</a:t>
            </a:r>
            <a:r>
              <a:rPr lang="en-US" altLang="en-US" sz="1600" dirty="0">
                <a:latin typeface="DINPro" panose="02000503030000020003" pitchFamily="50" charset="0"/>
                <a:ea typeface="幼圆" pitchFamily="1" charset="-122"/>
              </a:rPr>
              <a:t>.</a:t>
            </a:r>
          </a:p>
          <a:p>
            <a:pPr>
              <a:lnSpc>
                <a:spcPct val="150000"/>
              </a:lnSpc>
            </a:pPr>
            <a:r>
              <a:rPr lang="en-US" altLang="en-US" sz="1600" dirty="0">
                <a:latin typeface="DINPro" panose="02000503030000020003" pitchFamily="50" charset="0"/>
                <a:ea typeface="幼圆" pitchFamily="1" charset="-122"/>
              </a:rPr>
              <a:t>Heat recovery efficiencies should be measured according to EN 308* conditions.</a:t>
            </a:r>
          </a:p>
          <a:p>
            <a:pPr>
              <a:lnSpc>
                <a:spcPct val="150000"/>
              </a:lnSpc>
            </a:pPr>
            <a:r>
              <a:rPr lang="en-US" altLang="en-US" sz="1600" dirty="0">
                <a:latin typeface="DINPro" panose="02000503030000020003" pitchFamily="50" charset="0"/>
                <a:ea typeface="幼圆" pitchFamily="1" charset="-122"/>
              </a:rPr>
              <a:t>According to EN 308 conditions, specific indoor/outdoor air temperature conditions are considered, ensuring no condensation occurs, based on the values specified below.</a:t>
            </a:r>
            <a:endParaRPr lang="tr-TR" altLang="en-US" sz="1600" dirty="0">
              <a:latin typeface="DINPro" panose="02000503030000020003" pitchFamily="50" charset="0"/>
              <a:ea typeface="幼圆" pitchFamily="1" charset="-122"/>
            </a:endParaRPr>
          </a:p>
          <a:p>
            <a:pPr>
              <a:lnSpc>
                <a:spcPct val="150000"/>
              </a:lnSpc>
            </a:pPr>
            <a:r>
              <a:rPr lang="en-GB" altLang="en-US" sz="1400" dirty="0">
                <a:latin typeface="DINPro" panose="02000503030000020003" pitchFamily="50" charset="0"/>
                <a:ea typeface="幼圆" pitchFamily="1" charset="-122"/>
              </a:rPr>
              <a:t>OA :5 °C</a:t>
            </a:r>
          </a:p>
          <a:p>
            <a:pPr>
              <a:lnSpc>
                <a:spcPct val="150000"/>
              </a:lnSpc>
            </a:pPr>
            <a:r>
              <a:rPr lang="en-GB" altLang="en-US" sz="1400" dirty="0">
                <a:latin typeface="DINPro" panose="02000503030000020003" pitchFamily="50" charset="0"/>
                <a:ea typeface="幼圆" pitchFamily="1" charset="-122"/>
              </a:rPr>
              <a:t>RA : 25 °C, 28%RH</a:t>
            </a:r>
          </a:p>
          <a:p>
            <a:pPr>
              <a:lnSpc>
                <a:spcPct val="150000"/>
              </a:lnSpc>
            </a:pPr>
            <a:r>
              <a:rPr lang="en-US" altLang="en-US" sz="1600" dirty="0">
                <a:latin typeface="DINPro" panose="02000503030000020003" pitchFamily="50" charset="0"/>
                <a:ea typeface="幼圆" pitchFamily="1" charset="-122"/>
              </a:rPr>
              <a:t>The measured Specific Fan Power (SFP) value for nominal flow should not exceed the specified </a:t>
            </a:r>
            <a:r>
              <a:rPr lang="en-US" altLang="en-US" sz="1600" dirty="0" err="1">
                <a:latin typeface="DINPro" panose="02000503030000020003" pitchFamily="50" charset="0"/>
                <a:ea typeface="幼圆" pitchFamily="1" charset="-122"/>
              </a:rPr>
              <a:t>SFPint</a:t>
            </a:r>
            <a:r>
              <a:rPr lang="en-US" altLang="en-US" sz="1600" dirty="0">
                <a:latin typeface="DINPro" panose="02000503030000020003" pitchFamily="50" charset="0"/>
                <a:ea typeface="幼圆" pitchFamily="1" charset="-122"/>
              </a:rPr>
              <a:t> value in the directive.</a:t>
            </a:r>
            <a:endParaRPr lang="en-GB" altLang="en-US" sz="1600" dirty="0">
              <a:latin typeface="DINPro" panose="02000503030000020003" pitchFamily="50" charset="0"/>
              <a:ea typeface="幼圆" pitchFamily="1" charset="-122"/>
            </a:endParaRPr>
          </a:p>
        </p:txBody>
      </p:sp>
      <p:pic>
        <p:nvPicPr>
          <p:cNvPr id="3" name="Picture 2">
            <a:extLst>
              <a:ext uri="{FF2B5EF4-FFF2-40B4-BE49-F238E27FC236}">
                <a16:creationId xmlns:a16="http://schemas.microsoft.com/office/drawing/2014/main" id="{716B3876-7802-418C-9CFD-F3CA1719F0F6}"/>
              </a:ext>
            </a:extLst>
          </p:cNvPr>
          <p:cNvPicPr>
            <a:picLocks noChangeAspect="1"/>
          </p:cNvPicPr>
          <p:nvPr/>
        </p:nvPicPr>
        <p:blipFill rotWithShape="1">
          <a:blip r:embed="rId3">
            <a:extLst>
              <a:ext uri="{28A0092B-C50C-407E-A947-70E740481C1C}">
                <a14:useLocalDpi xmlns:a14="http://schemas.microsoft.com/office/drawing/2010/main" val="0"/>
              </a:ext>
            </a:extLst>
          </a:blip>
          <a:srcRect l="28445" t="16465" r="29956" b="18533"/>
          <a:stretch/>
        </p:blipFill>
        <p:spPr>
          <a:xfrm>
            <a:off x="8869680" y="2647950"/>
            <a:ext cx="2560320" cy="3714750"/>
          </a:xfrm>
          <a:prstGeom prst="rect">
            <a:avLst/>
          </a:prstGeom>
        </p:spPr>
      </p:pic>
      <p:pic>
        <p:nvPicPr>
          <p:cNvPr id="7" name="Picture 334438908">
            <a:extLst>
              <a:ext uri="{FF2B5EF4-FFF2-40B4-BE49-F238E27FC236}">
                <a16:creationId xmlns:a16="http://schemas.microsoft.com/office/drawing/2014/main" id="{03D08B4C-7BB8-B7A8-7693-E1095CA86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67382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DCC12C-E325-4A0D-A9F4-89DAD2AF5951}"/>
              </a:ext>
            </a:extLst>
          </p:cNvPr>
          <p:cNvPicPr>
            <a:picLocks noChangeAspect="1"/>
          </p:cNvPicPr>
          <p:nvPr/>
        </p:nvPicPr>
        <p:blipFill>
          <a:blip r:embed="rId2"/>
          <a:stretch>
            <a:fillRect/>
          </a:stretch>
        </p:blipFill>
        <p:spPr>
          <a:xfrm>
            <a:off x="11116426" y="114300"/>
            <a:ext cx="964277" cy="914400"/>
          </a:xfrm>
          <a:prstGeom prst="rect">
            <a:avLst/>
          </a:prstGeom>
        </p:spPr>
      </p:pic>
      <p:sp>
        <p:nvSpPr>
          <p:cNvPr id="8" name="Title 1">
            <a:extLst>
              <a:ext uri="{FF2B5EF4-FFF2-40B4-BE49-F238E27FC236}">
                <a16:creationId xmlns:a16="http://schemas.microsoft.com/office/drawing/2014/main" id="{A325BA40-DB82-4A3B-AAAD-179933328022}"/>
              </a:ext>
            </a:extLst>
          </p:cNvPr>
          <p:cNvSpPr txBox="1">
            <a:spLocks/>
          </p:cNvSpPr>
          <p:nvPr/>
        </p:nvSpPr>
        <p:spPr>
          <a:xfrm>
            <a:off x="600826" y="351270"/>
            <a:ext cx="10515600" cy="7778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endParaRPr lang="en-US" sz="2400" dirty="0">
              <a:latin typeface="DINPro" panose="020B0604020202020204" charset="0"/>
            </a:endParaRPr>
          </a:p>
          <a:p>
            <a:r>
              <a:rPr lang="en-US" sz="2400" dirty="0">
                <a:latin typeface="DINPro" panose="020B0604020202020204" charset="0"/>
              </a:rPr>
              <a:t>Efficiency Criterion</a:t>
            </a:r>
            <a:endParaRPr lang="tr-TR" sz="2400" dirty="0">
              <a:latin typeface="DINPro" panose="020B0604020202020204" charset="0"/>
            </a:endParaRPr>
          </a:p>
        </p:txBody>
      </p:sp>
      <p:sp>
        <p:nvSpPr>
          <p:cNvPr id="6" name="Title 1">
            <a:extLst>
              <a:ext uri="{FF2B5EF4-FFF2-40B4-BE49-F238E27FC236}">
                <a16:creationId xmlns:a16="http://schemas.microsoft.com/office/drawing/2014/main" id="{A2021DAF-B4F5-4674-B843-02C5CF00E71A}"/>
              </a:ext>
            </a:extLst>
          </p:cNvPr>
          <p:cNvSpPr txBox="1">
            <a:spLocks/>
          </p:cNvSpPr>
          <p:nvPr/>
        </p:nvSpPr>
        <p:spPr>
          <a:xfrm>
            <a:off x="600826" y="2809875"/>
            <a:ext cx="8259709" cy="33792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1600" b="1" dirty="0">
                <a:latin typeface="DINPro" panose="02000503030000020003" pitchFamily="50" charset="0"/>
                <a:ea typeface="幼圆" pitchFamily="1" charset="-122"/>
              </a:rPr>
              <a:t>January 1, 2016:</a:t>
            </a:r>
          </a:p>
          <a:p>
            <a:pPr>
              <a:lnSpc>
                <a:spcPct val="150000"/>
              </a:lnSpc>
            </a:pPr>
            <a:r>
              <a:rPr lang="en-US" altLang="en-US" sz="1600" b="1" dirty="0">
                <a:latin typeface="DINPro" panose="02000503030000020003" pitchFamily="50" charset="0"/>
                <a:ea typeface="幼圆" pitchFamily="1" charset="-122"/>
              </a:rPr>
              <a:t>Minimum thermal efficiency: 67%</a:t>
            </a:r>
          </a:p>
          <a:p>
            <a:pPr>
              <a:lnSpc>
                <a:spcPct val="150000"/>
              </a:lnSpc>
            </a:pPr>
            <a:r>
              <a:rPr lang="en-US" altLang="en-US" sz="1600" b="1" dirty="0">
                <a:latin typeface="DINPro" panose="02000503030000020003" pitchFamily="50" charset="0"/>
                <a:ea typeface="幼圆" pitchFamily="1" charset="-122"/>
              </a:rPr>
              <a:t>Efficiency Bonus: E = (</a:t>
            </a:r>
            <a:r>
              <a:rPr lang="en-US" altLang="en-US" sz="1600" b="1" dirty="0" err="1">
                <a:latin typeface="DINPro" panose="02000503030000020003" pitchFamily="50" charset="0"/>
                <a:ea typeface="幼圆" pitchFamily="1" charset="-122"/>
              </a:rPr>
              <a:t>ηt</a:t>
            </a:r>
            <a:r>
              <a:rPr lang="en-US" altLang="en-US" sz="1600" b="1" dirty="0">
                <a:latin typeface="DINPro" panose="02000503030000020003" pitchFamily="50" charset="0"/>
                <a:ea typeface="幼圆" pitchFamily="1" charset="-122"/>
              </a:rPr>
              <a:t> – 0.67) * 3,000</a:t>
            </a:r>
          </a:p>
          <a:p>
            <a:pPr>
              <a:lnSpc>
                <a:spcPct val="150000"/>
              </a:lnSpc>
            </a:pPr>
            <a:endParaRPr lang="en-US" altLang="en-US" sz="1600" b="1" dirty="0">
              <a:latin typeface="DINPro" panose="02000503030000020003" pitchFamily="50" charset="0"/>
              <a:ea typeface="幼圆" pitchFamily="1" charset="-122"/>
            </a:endParaRPr>
          </a:p>
          <a:p>
            <a:pPr>
              <a:lnSpc>
                <a:spcPct val="150000"/>
              </a:lnSpc>
            </a:pPr>
            <a:r>
              <a:rPr lang="en-US" altLang="en-US" sz="1600" b="1" dirty="0">
                <a:latin typeface="DINPro" panose="02000503030000020003" pitchFamily="50" charset="0"/>
                <a:ea typeface="幼圆" pitchFamily="1" charset="-122"/>
              </a:rPr>
              <a:t>January 1, 2018:</a:t>
            </a:r>
          </a:p>
          <a:p>
            <a:pPr>
              <a:lnSpc>
                <a:spcPct val="150000"/>
              </a:lnSpc>
            </a:pPr>
            <a:r>
              <a:rPr lang="en-US" altLang="en-US" sz="1600" b="1" dirty="0">
                <a:latin typeface="DINPro" panose="02000503030000020003" pitchFamily="50" charset="0"/>
                <a:ea typeface="幼圆" pitchFamily="1" charset="-122"/>
              </a:rPr>
              <a:t>Minimum thermal efficiency: 73%</a:t>
            </a:r>
          </a:p>
          <a:p>
            <a:pPr>
              <a:lnSpc>
                <a:spcPct val="150000"/>
              </a:lnSpc>
            </a:pPr>
            <a:r>
              <a:rPr lang="en-US" altLang="en-US" sz="1600" b="1" dirty="0">
                <a:latin typeface="DINPro" panose="02000503030000020003" pitchFamily="50" charset="0"/>
                <a:ea typeface="幼圆" pitchFamily="1" charset="-122"/>
              </a:rPr>
              <a:t>Efficiency Bonus: E = (</a:t>
            </a:r>
            <a:r>
              <a:rPr lang="en-US" altLang="en-US" sz="1600" b="1" dirty="0" err="1">
                <a:latin typeface="DINPro" panose="02000503030000020003" pitchFamily="50" charset="0"/>
                <a:ea typeface="幼圆" pitchFamily="1" charset="-122"/>
              </a:rPr>
              <a:t>ηt</a:t>
            </a:r>
            <a:r>
              <a:rPr lang="en-US" altLang="en-US" sz="1600" b="1" dirty="0">
                <a:latin typeface="DINPro" panose="02000503030000020003" pitchFamily="50" charset="0"/>
                <a:ea typeface="幼圆" pitchFamily="1" charset="-122"/>
              </a:rPr>
              <a:t> – 0.73) * 3,000</a:t>
            </a:r>
            <a:r>
              <a:rPr lang="en-GB" altLang="en-US" sz="1600" dirty="0">
                <a:latin typeface="DINPro" panose="02000503030000020003" pitchFamily="50" charset="0"/>
                <a:ea typeface="幼圆" pitchFamily="1" charset="-122"/>
              </a:rPr>
              <a:t>	</a:t>
            </a:r>
          </a:p>
          <a:p>
            <a:pPr>
              <a:lnSpc>
                <a:spcPct val="150000"/>
              </a:lnSpc>
            </a:pPr>
            <a:r>
              <a:rPr lang="en-GB" altLang="en-US" sz="1600" dirty="0">
                <a:latin typeface="DINPro" panose="02000503030000020003" pitchFamily="50" charset="0"/>
                <a:ea typeface="幼圆" pitchFamily="1" charset="-122"/>
              </a:rPr>
              <a:t>						</a:t>
            </a:r>
          </a:p>
          <a:p>
            <a:r>
              <a:rPr lang="en-US" sz="1200" dirty="0">
                <a:latin typeface="DINPro" panose="020B0604020202020204" charset="0"/>
              </a:rPr>
              <a:t>EN 308 conditions refer to indoor and outdoor air conditions where condensation does not occur, and they should be taken as follows:</a:t>
            </a:r>
          </a:p>
          <a:p>
            <a:r>
              <a:rPr lang="en-US" sz="1200" dirty="0">
                <a:latin typeface="DINPro" panose="020B0604020202020204" charset="0"/>
              </a:rPr>
              <a:t>OUTDOOR AIR CONDITIONS: 5°C</a:t>
            </a:r>
          </a:p>
          <a:p>
            <a:r>
              <a:rPr lang="en-US" sz="1200" dirty="0">
                <a:latin typeface="DINPro" panose="020B0604020202020204" charset="0"/>
              </a:rPr>
              <a:t>INDOOR CONDITIONS: 25°C, 28% RH</a:t>
            </a:r>
          </a:p>
          <a:p>
            <a:r>
              <a:rPr lang="en-US" sz="1200" dirty="0">
                <a:latin typeface="DINPro" panose="020B0604020202020204" charset="0"/>
              </a:rPr>
              <a:t>The thermal efficiency value in the supply air should be considered for supply and exhaust calculations.</a:t>
            </a:r>
            <a:endParaRPr lang="en-GB" altLang="en-US" sz="1600" dirty="0">
              <a:latin typeface="DINPro" panose="02000503030000020003" pitchFamily="50" charset="0"/>
              <a:ea typeface="幼圆" pitchFamily="1" charset="-122"/>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F5622FA-5AEC-4A73-82F3-D258FE9A5FDA}"/>
                  </a:ext>
                </a:extLst>
              </p:cNvPr>
              <p:cNvSpPr txBox="1"/>
              <p:nvPr/>
            </p:nvSpPr>
            <p:spPr>
              <a:xfrm>
                <a:off x="7502144" y="3094396"/>
                <a:ext cx="3496734" cy="6476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𝑒𝑓𝑓𝑖𝑐𝑖𝑒𝑛𝑐𝑦</m:t>
                      </m:r>
                      <m:r>
                        <a:rPr lang="en-US" sz="2000" b="0" i="1" smtClean="0">
                          <a:latin typeface="Cambria Math" panose="02040503050406030204" pitchFamily="18" charset="0"/>
                          <a:ea typeface="Cambria Math" panose="02040503050406030204" pitchFamily="18" charset="0"/>
                        </a:rPr>
                        <m:t>=</m:t>
                      </m:r>
                      <m:r>
                        <a:rPr lang="tr-TR" sz="2000" i="1" smtClean="0">
                          <a:latin typeface="Cambria Math" panose="02040503050406030204" pitchFamily="18" charset="0"/>
                          <a:ea typeface="Cambria Math" panose="02040503050406030204" pitchFamily="18" charset="0"/>
                        </a:rPr>
                        <m:t>𝜀</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22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21</m:t>
                                  </m:r>
                                </m:sub>
                              </m:sSub>
                            </m:e>
                          </m:d>
                        </m:num>
                        <m:den>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11</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𝑇</m:t>
                                  </m:r>
                                </m:e>
                                <m:sub>
                                  <m:r>
                                    <a:rPr lang="en-US" sz="2000" b="0" i="1" smtClean="0">
                                      <a:latin typeface="Cambria Math" panose="02040503050406030204" pitchFamily="18" charset="0"/>
                                      <a:ea typeface="Cambria Math" panose="02040503050406030204" pitchFamily="18" charset="0"/>
                                    </a:rPr>
                                    <m:t>21</m:t>
                                  </m:r>
                                </m:sub>
                              </m:sSub>
                            </m:e>
                          </m:d>
                        </m:den>
                      </m:f>
                    </m:oMath>
                  </m:oMathPara>
                </a14:m>
                <a:endParaRPr lang="tr-TR" sz="2000" dirty="0"/>
              </a:p>
            </p:txBody>
          </p:sp>
        </mc:Choice>
        <mc:Fallback xmlns="">
          <p:sp>
            <p:nvSpPr>
              <p:cNvPr id="10" name="TextBox 9">
                <a:extLst>
                  <a:ext uri="{FF2B5EF4-FFF2-40B4-BE49-F238E27FC236}">
                    <a16:creationId xmlns:a16="http://schemas.microsoft.com/office/drawing/2014/main" id="{EF5622FA-5AEC-4A73-82F3-D258FE9A5FDA}"/>
                  </a:ext>
                </a:extLst>
              </p:cNvPr>
              <p:cNvSpPr txBox="1">
                <a:spLocks noRot="1" noChangeAspect="1" noMove="1" noResize="1" noEditPoints="1" noAdjustHandles="1" noChangeArrowheads="1" noChangeShapeType="1" noTextEdit="1"/>
              </p:cNvSpPr>
              <p:nvPr/>
            </p:nvSpPr>
            <p:spPr>
              <a:xfrm>
                <a:off x="7502144" y="3094396"/>
                <a:ext cx="3496734" cy="647613"/>
              </a:xfrm>
              <a:prstGeom prst="rect">
                <a:avLst/>
              </a:prstGeom>
              <a:blipFill>
                <a:blip r:embed="rId3"/>
                <a:stretch>
                  <a:fillRect/>
                </a:stretch>
              </a:blipFill>
            </p:spPr>
            <p:txBody>
              <a:bodyPr/>
              <a:lstStyle/>
              <a:p>
                <a:r>
                  <a:rPr lang="en-US">
                    <a:noFill/>
                  </a:rPr>
                  <a:t> </a:t>
                </a:r>
              </a:p>
            </p:txBody>
          </p:sp>
        </mc:Fallback>
      </mc:AlternateContent>
      <p:pic>
        <p:nvPicPr>
          <p:cNvPr id="4" name="Picture 334438908">
            <a:extLst>
              <a:ext uri="{FF2B5EF4-FFF2-40B4-BE49-F238E27FC236}">
                <a16:creationId xmlns:a16="http://schemas.microsoft.com/office/drawing/2014/main" id="{0BE798F6-837D-A2F2-C40F-E4DA979968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75" y="177489"/>
            <a:ext cx="4438649" cy="951656"/>
          </a:xfrm>
          <a:prstGeom prst="rect">
            <a:avLst/>
          </a:prstGeom>
        </p:spPr>
      </p:pic>
    </p:spTree>
    <p:extLst>
      <p:ext uri="{BB962C8B-B14F-4D97-AF65-F5344CB8AC3E}">
        <p14:creationId xmlns:p14="http://schemas.microsoft.com/office/powerpoint/2010/main" val="307901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5146</TotalTime>
  <Words>1469</Words>
  <Application>Microsoft Office PowerPoint</Application>
  <PresentationFormat>מסך רחב</PresentationFormat>
  <Paragraphs>228</Paragraphs>
  <Slides>18</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18</vt:i4>
      </vt:variant>
    </vt:vector>
  </HeadingPairs>
  <TitlesOfParts>
    <vt:vector size="27" baseType="lpstr">
      <vt:lpstr>Aptos</vt:lpstr>
      <vt:lpstr>Arial</vt:lpstr>
      <vt:lpstr>Calibri</vt:lpstr>
      <vt:lpstr>Calibri Light</vt:lpstr>
      <vt:lpstr>Cambria Math</vt:lpstr>
      <vt:lpstr>DINPro</vt:lpstr>
      <vt:lpstr>Söhne</vt:lpstr>
      <vt:lpstr>Wingdings</vt:lpstr>
      <vt:lpstr>Office Theme</vt:lpstr>
      <vt:lpstr>מצגת של PowerPoint‏</vt:lpstr>
      <vt:lpstr>מצגת של PowerPoint‏</vt:lpstr>
      <vt:lpstr>מצגת של PowerPoint‏</vt:lpstr>
      <vt:lpstr>מצגת של PowerPoint‏</vt:lpstr>
      <vt:lpstr>מצגת של PowerPoint‏</vt:lpstr>
      <vt:lpstr>    Air Handling Units (AHUs) for HVAC Systems Bidirectional (Supply and Exhaust simultaneously) ventilation units (AHUs)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Cihan ÇANGARLI</dc:creator>
  <cp:lastModifiedBy>alexm</cp:lastModifiedBy>
  <cp:revision>119</cp:revision>
  <dcterms:created xsi:type="dcterms:W3CDTF">2018-12-08T15:09:24Z</dcterms:created>
  <dcterms:modified xsi:type="dcterms:W3CDTF">2024-03-27T10:52:25Z</dcterms:modified>
</cp:coreProperties>
</file>